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34"/>
  </p:notesMasterIdLst>
  <p:sldIdLst>
    <p:sldId id="395" r:id="rId5"/>
    <p:sldId id="285" r:id="rId6"/>
    <p:sldId id="396" r:id="rId7"/>
    <p:sldId id="402" r:id="rId8"/>
    <p:sldId id="257" r:id="rId9"/>
    <p:sldId id="416" r:id="rId10"/>
    <p:sldId id="393" r:id="rId11"/>
    <p:sldId id="421" r:id="rId12"/>
    <p:sldId id="345" r:id="rId13"/>
    <p:sldId id="417" r:id="rId14"/>
    <p:sldId id="400" r:id="rId15"/>
    <p:sldId id="423" r:id="rId16"/>
    <p:sldId id="333" r:id="rId17"/>
    <p:sldId id="264" r:id="rId18"/>
    <p:sldId id="265" r:id="rId19"/>
    <p:sldId id="351" r:id="rId20"/>
    <p:sldId id="339" r:id="rId21"/>
    <p:sldId id="256" r:id="rId22"/>
    <p:sldId id="426" r:id="rId23"/>
    <p:sldId id="266" r:id="rId24"/>
    <p:sldId id="427" r:id="rId25"/>
    <p:sldId id="258" r:id="rId26"/>
    <p:sldId id="259" r:id="rId27"/>
    <p:sldId id="260" r:id="rId28"/>
    <p:sldId id="261" r:id="rId29"/>
    <p:sldId id="262" r:id="rId30"/>
    <p:sldId id="428" r:id="rId31"/>
    <p:sldId id="267" r:id="rId32"/>
    <p:sldId id="42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6-08-31T12:19:30.244"/>
    <p1510:client id="{74E58B0A-ADDD-4FD7-9215-4ADD2AF6C605}" v="258" dt="2026-09-01T05:51:50.524"/>
    <p1510:client id="{79360BCD-C9FF-602F-20BF-B19FB8A55E1C}" v="5" dt="2026-08-31T12:27:43.155"/>
    <p1510:client id="{D4620F51-EA09-4E51-81DA-4A5C0C73FC0B}" v="1" dt="2026-09-01T06:03:01.5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ys stil 3 – utheving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iddels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276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8BB1C-F835-4163-A4DC-F7319DFD09AC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32BB3-B4B3-45A1-81B8-45169A066B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585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Silje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8739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Alle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3577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Silje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8050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Christina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2311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Cathrine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2364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Eirik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6018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Eirik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841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Silje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389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Cathrine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2574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Eirik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031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Silje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8906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Cathrine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7686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Christina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8509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Christina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B32BB3-B4B3-45A1-81B8-45169A066BAB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6416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780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709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378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83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594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364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30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4941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714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552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4375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3094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461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796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041D1-7822-427B-97AA-82E017ADBCA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74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ilje.loland@osloskolen.no" TargetMode="External"/><Relationship Id="rId7" Type="http://schemas.openxmlformats.org/officeDocument/2006/relationships/hyperlink" Target="mailto:cathrine.andresen@osloskolen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eirik.ringstad@osloskolen.no" TargetMode="External"/><Relationship Id="rId5" Type="http://schemas.openxmlformats.org/officeDocument/2006/relationships/hyperlink" Target="mailto:erlend.bertheussen@osloskolen.no" TargetMode="External"/><Relationship Id="rId4" Type="http://schemas.openxmlformats.org/officeDocument/2006/relationships/hyperlink" Target="mailto:christina.b.berg@osloskolen.n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kyrre.romuld@osloskolen.no" TargetMode="External"/><Relationship Id="rId7" Type="http://schemas.openxmlformats.org/officeDocument/2006/relationships/hyperlink" Target="mailto:dekia.jama@osloskolen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lfrid.hanna@osloskolen.no" TargetMode="External"/><Relationship Id="rId5" Type="http://schemas.openxmlformats.org/officeDocument/2006/relationships/hyperlink" Target="mailto:sara.veronica.ma.horverak@bgo.oslo.kommune.no" TargetMode="External"/><Relationship Id="rId4" Type="http://schemas.openxmlformats.org/officeDocument/2006/relationships/hyperlink" Target="mailto:anders.nilsen@osloskolen.n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utdanning.no/utdanningsoversikt/y-veien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oso.no/aktuelt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aofok.no/vre-lrebedrifter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sr.no/ledig-l%C3%A6replass-%C3%B8stlandet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ppla.no/reiseliv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-o-m.no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.no/studier/vare-studier/bachelor-i-markedsforing-og-serviceledelse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jobs.avarnsecurity.com/go/L%C3%A6rling/9851457/" TargetMode="External"/><Relationship Id="rId3" Type="http://schemas.openxmlformats.org/officeDocument/2006/relationships/hyperlink" Target="https://www.larlinginnlandet.no/" TargetMode="External"/><Relationship Id="rId7" Type="http://schemas.openxmlformats.org/officeDocument/2006/relationships/hyperlink" Target="https://www.bauda.no/baudakompetanse/" TargetMode="External"/><Relationship Id="rId2" Type="http://schemas.openxmlformats.org/officeDocument/2006/relationships/hyperlink" Target="https://dinopplaring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avilavoyages.com/nb/om-havila/jobb-i-havila/larlinger" TargetMode="External"/><Relationship Id="rId11" Type="http://schemas.openxmlformats.org/officeDocument/2006/relationships/hyperlink" Target="https://www.forsvaret.no/utdanning/laerling" TargetMode="External"/><Relationship Id="rId5" Type="http://schemas.openxmlformats.org/officeDocument/2006/relationships/hyperlink" Target="https://dinlink.no/medlemsbedrifter/" TargetMode="External"/><Relationship Id="rId10" Type="http://schemas.openxmlformats.org/officeDocument/2006/relationships/hyperlink" Target="https://www.larlingost.no/" TargetMode="External"/><Relationship Id="rId4" Type="http://schemas.openxmlformats.org/officeDocument/2006/relationships/hyperlink" Target="https://maropp.no/andre-fag/#reiselivsmedarbeider" TargetMode="External"/><Relationship Id="rId9" Type="http://schemas.openxmlformats.org/officeDocument/2006/relationships/hyperlink" Target="https://www.securitas.no/karriere/kurs-og-utdanning/fagbrev-og-larl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Foreldremøte">
            <a:extLst>
              <a:ext uri="{FF2B5EF4-FFF2-40B4-BE49-F238E27FC236}">
                <a16:creationId xmlns:a16="http://schemas.microsoft.com/office/drawing/2014/main" id="{39C74C06-B504-D106-7667-08154434B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2" b="696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140473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F657CA-4F29-F63F-6C1A-3306E31CB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2"/>
            <a:ext cx="3518748" cy="759345"/>
          </a:xfrm>
        </p:spPr>
        <p:txBody>
          <a:bodyPr anchor="b">
            <a:normAutofit/>
          </a:bodyPr>
          <a:lstStyle/>
          <a:p>
            <a:r>
              <a:rPr lang="nb-NO" sz="2800"/>
              <a:t>Lærerne på VG2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C842251-D330-70E6-6C73-A252E1FF49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5" r="4323" b="-1"/>
          <a:stretch>
            <a:fillRect/>
          </a:stretch>
        </p:blipFill>
        <p:spPr>
          <a:xfrm>
            <a:off x="77806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EA67A3-9111-0027-C1FC-6AA6C2B14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710" y="1822448"/>
            <a:ext cx="4223861" cy="408511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b="1" dirty="0"/>
              <a:t>Silje L – 473 39 860</a:t>
            </a:r>
          </a:p>
          <a:p>
            <a:pPr>
              <a:lnSpc>
                <a:spcPct val="90000"/>
              </a:lnSpc>
            </a:pPr>
            <a:r>
              <a:rPr lang="nb-NO" b="1" dirty="0"/>
              <a:t>Thor Erik – 468 34 672</a:t>
            </a:r>
          </a:p>
          <a:p>
            <a:pPr>
              <a:lnSpc>
                <a:spcPct val="90000"/>
              </a:lnSpc>
            </a:pPr>
            <a:r>
              <a:rPr lang="nb-NO" b="1" dirty="0"/>
              <a:t>Camilla N  –  936 00 966</a:t>
            </a:r>
          </a:p>
          <a:p>
            <a:pPr>
              <a:lnSpc>
                <a:spcPct val="90000"/>
              </a:lnSpc>
            </a:pPr>
            <a:r>
              <a:rPr lang="nb-NO" b="1" dirty="0"/>
              <a:t>Roger – 916 36 584</a:t>
            </a:r>
          </a:p>
          <a:p>
            <a:pPr>
              <a:lnSpc>
                <a:spcPct val="90000"/>
              </a:lnSpc>
            </a:pPr>
            <a:r>
              <a:rPr lang="nb-NO" b="1" dirty="0"/>
              <a:t>Anita C  – 902 356 44</a:t>
            </a:r>
          </a:p>
          <a:p>
            <a:pPr>
              <a:lnSpc>
                <a:spcPct val="90000"/>
              </a:lnSpc>
            </a:pPr>
            <a:r>
              <a:rPr lang="nb-NO" b="1" dirty="0"/>
              <a:t>Christina – 978 65 196</a:t>
            </a:r>
          </a:p>
          <a:p>
            <a:pPr>
              <a:lnSpc>
                <a:spcPct val="90000"/>
              </a:lnSpc>
            </a:pPr>
            <a:r>
              <a:rPr lang="nb-NO" b="1" dirty="0"/>
              <a:t>Erlend – 477 16 092</a:t>
            </a:r>
          </a:p>
          <a:p>
            <a:pPr>
              <a:lnSpc>
                <a:spcPct val="90000"/>
              </a:lnSpc>
            </a:pPr>
            <a:r>
              <a:rPr lang="nb-NO" b="1" dirty="0"/>
              <a:t>Gran – 913 64 049</a:t>
            </a:r>
          </a:p>
          <a:p>
            <a:pPr>
              <a:lnSpc>
                <a:spcPct val="90000"/>
              </a:lnSpc>
            </a:pPr>
            <a:r>
              <a:rPr lang="nb-NO" b="1" dirty="0"/>
              <a:t>Eirik – 920 34 969</a:t>
            </a:r>
          </a:p>
          <a:p>
            <a:pPr>
              <a:lnSpc>
                <a:spcPct val="90000"/>
              </a:lnSpc>
            </a:pPr>
            <a:r>
              <a:rPr lang="nb-NO" b="1" dirty="0"/>
              <a:t>Cathrine – 990 11 552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9089D5B9-30A4-EA65-7F0E-C73C2DDB6C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834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4E9F44E-02E7-4A97-B7DB-1DB0F1F4E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54F2546-BFC4-4B9A-B22A-40C22269F5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4BB2355B-3CC7-4F78-AEE5-42361DBF4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031B8A19-2FD3-4302-91CF-C8B6F93B3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73162A24-700C-424E-96EC-86CB156D05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1F0C1D92-E435-4491-B392-AB951E055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0212CAD4-9EC5-41A6-B23D-EBA052710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6EFDEEEF-07D4-42EA-BAF2-B6FB6442D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2F4FA7A2-4814-4283-AED6-51BE57860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3A80AF23-BF8E-4209-B9DE-1D2A637B4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19128847-0CCA-451D-A00A-2855A4D6D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5007ABF4-C6D7-4D5A-B621-E22A6CDE2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C626D9E0-6E9C-49D1-9350-E85A88DD35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22DE9C-F188-48E2-A82C-4434A8EEE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02013AA2-1F55-4C5D-AA37-2F66C2056B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1FB61D00-6151-464C-A1C0-2F19F6413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A5ED6B64-D948-4BCE-9D88-5BB2FDD8F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F89D4BEB-9156-4620-A774-3B780CC75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B4A8D726-AC9C-413C-BA61-279C42A85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F17D811C-C413-4847-8A99-0C428A583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75BC74C6-A8D3-43B7-88D6-D36F1C038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57EEDAFB-AA1B-4B29-B0D8-E3F097A308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2037E8F3-503E-4F56-81D4-C0058A855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B3B14D57-F75A-402A-B35D-98E84AD68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4AFB6E2F-5AF1-4DB0-851C-8F7492A9E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6725B281-5E62-47B4-873A-9B1261423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A10670B-6568-4038-91D8-392C78C0C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179DBEAA-367B-4941-8368-15EBD551F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A004F8C-33B6-C72B-33B1-25BD08A9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 err="1">
                <a:solidFill>
                  <a:schemeClr val="bg1"/>
                </a:solidFill>
              </a:rPr>
              <a:t>Kontaktlærere</a:t>
            </a:r>
            <a:r>
              <a:rPr lang="en-US" sz="25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036FA5-F7C2-5E46-DF4F-50EAB65D0B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5616" y="589722"/>
            <a:ext cx="7845734" cy="59140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defRPr/>
            </a:pPr>
            <a:r>
              <a:rPr lang="en-US" altLang="nb-NO" sz="1600" b="1" u="sng" dirty="0" err="1"/>
              <a:t>Kontaktlærer</a:t>
            </a:r>
            <a:r>
              <a:rPr lang="en-US" altLang="nb-NO" sz="1600" b="1" u="sng" dirty="0"/>
              <a:t> 2SRLA</a:t>
            </a:r>
            <a:endParaRPr lang="en-US" sz="1600" dirty="0"/>
          </a:p>
          <a:p>
            <a:pPr marL="0" indent="0">
              <a:lnSpc>
                <a:spcPct val="90000"/>
              </a:lnSpc>
              <a:defRPr/>
            </a:pPr>
            <a:r>
              <a:rPr lang="en-US" sz="1600" dirty="0"/>
              <a:t>Silje Løland - 47339860 - </a:t>
            </a:r>
            <a:r>
              <a:rPr lang="en-US" sz="1600" dirty="0">
                <a:hlinkClick r:id="rId3"/>
              </a:rPr>
              <a:t>silje.loland@osloskolen.no</a:t>
            </a:r>
            <a:endParaRPr lang="en-US" sz="1600" dirty="0"/>
          </a:p>
          <a:p>
            <a:pPr marL="0" indent="0">
              <a:lnSpc>
                <a:spcPct val="90000"/>
              </a:lnSpc>
              <a:defRPr/>
            </a:pPr>
            <a:endParaRPr lang="en-US" altLang="nb-NO" sz="1600" dirty="0"/>
          </a:p>
          <a:p>
            <a:pPr marL="0" indent="0">
              <a:lnSpc>
                <a:spcPct val="90000"/>
              </a:lnSpc>
              <a:defRPr/>
            </a:pPr>
            <a:r>
              <a:rPr lang="en-US" altLang="nb-NO" sz="1600" b="1" u="sng" dirty="0" err="1"/>
              <a:t>Kontaktlærer</a:t>
            </a:r>
            <a:r>
              <a:rPr lang="en-US" altLang="nb-NO" sz="1600" b="1" u="sng" dirty="0"/>
              <a:t> 2SRLB</a:t>
            </a:r>
            <a:endParaRPr lang="en-US" sz="1600" dirty="0"/>
          </a:p>
          <a:p>
            <a:pPr marL="0" indent="0">
              <a:lnSpc>
                <a:spcPct val="90000"/>
              </a:lnSpc>
              <a:defRPr/>
            </a:pPr>
            <a:r>
              <a:rPr lang="en-US" altLang="nb-NO" sz="1600" dirty="0"/>
              <a:t>Christina Bakken Berg - 97865196 - </a:t>
            </a:r>
            <a:r>
              <a:rPr lang="en-US" sz="1600" dirty="0">
                <a:hlinkClick r:id="rId4"/>
              </a:rPr>
              <a:t>christina.b.berg@osloskolen.no</a:t>
            </a:r>
            <a:r>
              <a:rPr lang="en-US" sz="1600" dirty="0"/>
              <a:t> </a:t>
            </a:r>
          </a:p>
          <a:p>
            <a:pPr marL="0" indent="0">
              <a:lnSpc>
                <a:spcPct val="90000"/>
              </a:lnSpc>
              <a:defRPr/>
            </a:pPr>
            <a:endParaRPr lang="en-US" altLang="nb-NO" sz="1600" b="1" u="sng" dirty="0"/>
          </a:p>
          <a:p>
            <a:pPr marL="0" indent="0">
              <a:lnSpc>
                <a:spcPct val="90000"/>
              </a:lnSpc>
              <a:defRPr/>
            </a:pPr>
            <a:r>
              <a:rPr lang="en-US" altLang="nb-NO" sz="1600" b="1" u="sng" dirty="0" err="1"/>
              <a:t>Kontaktlærer</a:t>
            </a:r>
            <a:r>
              <a:rPr lang="en-US" altLang="nb-NO" sz="1600" b="1" u="sng" dirty="0"/>
              <a:t> 2SRLC</a:t>
            </a:r>
          </a:p>
          <a:p>
            <a:pPr marL="0" indent="0">
              <a:lnSpc>
                <a:spcPct val="90000"/>
              </a:lnSpc>
              <a:defRPr/>
            </a:pPr>
            <a:r>
              <a:rPr lang="en-US" altLang="nb-NO" sz="1600" dirty="0"/>
              <a:t>Erlend </a:t>
            </a:r>
            <a:r>
              <a:rPr lang="en-US" altLang="nb-NO" sz="1600" dirty="0" err="1"/>
              <a:t>Falkener</a:t>
            </a:r>
            <a:r>
              <a:rPr lang="en-US" altLang="nb-NO" sz="1600" dirty="0"/>
              <a:t> Bertheussen – 47716092 - </a:t>
            </a:r>
            <a:r>
              <a:rPr lang="en-US" altLang="nb-NO" sz="1600" dirty="0">
                <a:hlinkClick r:id="rId5"/>
              </a:rPr>
              <a:t>erlend.bertheussen@osloskolen.no</a:t>
            </a:r>
            <a:endParaRPr lang="en-US" altLang="nb-NO" sz="1600" dirty="0"/>
          </a:p>
          <a:p>
            <a:pPr marL="0" indent="0">
              <a:lnSpc>
                <a:spcPct val="90000"/>
              </a:lnSpc>
              <a:defRPr/>
            </a:pPr>
            <a:endParaRPr lang="en-US" altLang="nb-NO" sz="1600" b="1" u="sng" dirty="0"/>
          </a:p>
          <a:p>
            <a:pPr marL="0" indent="0">
              <a:lnSpc>
                <a:spcPct val="90000"/>
              </a:lnSpc>
              <a:defRPr/>
            </a:pPr>
            <a:r>
              <a:rPr lang="en-US" altLang="nb-NO" sz="1600" b="1" u="sng" dirty="0" err="1"/>
              <a:t>Kontaktlærer</a:t>
            </a:r>
            <a:r>
              <a:rPr lang="en-US" altLang="nb-NO" sz="1600" b="1" u="sng" dirty="0"/>
              <a:t> 2SRLD</a:t>
            </a:r>
            <a:endParaRPr lang="en-US" sz="1600" dirty="0"/>
          </a:p>
          <a:p>
            <a:pPr marL="0" indent="0">
              <a:lnSpc>
                <a:spcPct val="90000"/>
              </a:lnSpc>
              <a:defRPr/>
            </a:pPr>
            <a:r>
              <a:rPr lang="en-US" sz="1600" dirty="0"/>
              <a:t> Eirik Ringstad </a:t>
            </a:r>
            <a:r>
              <a:rPr lang="en-US" altLang="nb-NO" sz="1600" dirty="0"/>
              <a:t>– 92034969 - </a:t>
            </a:r>
            <a:r>
              <a:rPr lang="en-US" altLang="nb-NO" sz="1600" dirty="0">
                <a:hlinkClick r:id="rId6"/>
              </a:rPr>
              <a:t>eirik.ringstad@osloskolen.no</a:t>
            </a:r>
            <a:r>
              <a:rPr lang="en-US" altLang="nb-NO" sz="1600" dirty="0"/>
              <a:t> </a:t>
            </a:r>
          </a:p>
          <a:p>
            <a:pPr marL="0" indent="0">
              <a:lnSpc>
                <a:spcPct val="90000"/>
              </a:lnSpc>
              <a:defRPr/>
            </a:pPr>
            <a:endParaRPr lang="en-US" sz="1600" dirty="0"/>
          </a:p>
          <a:p>
            <a:pPr marL="0" indent="0">
              <a:lnSpc>
                <a:spcPct val="90000"/>
              </a:lnSpc>
              <a:defRPr/>
            </a:pPr>
            <a:r>
              <a:rPr lang="en-US" altLang="nb-NO" sz="1600" b="1" u="sng" dirty="0" err="1"/>
              <a:t>Kontaktlærer</a:t>
            </a:r>
            <a:r>
              <a:rPr lang="en-US" altLang="nb-NO" sz="1600" b="1" u="sng" dirty="0"/>
              <a:t> 2SRLE </a:t>
            </a:r>
            <a:endParaRPr lang="en-US" sz="1600" dirty="0"/>
          </a:p>
          <a:p>
            <a:pPr marL="0" indent="0">
              <a:lnSpc>
                <a:spcPct val="90000"/>
              </a:lnSpc>
              <a:defRPr/>
            </a:pPr>
            <a:r>
              <a:rPr lang="en-US" altLang="nb-NO" sz="1600" dirty="0"/>
              <a:t>Cathrine Lund Andresen - </a:t>
            </a:r>
            <a:r>
              <a:rPr lang="en-US" sz="1600" dirty="0"/>
              <a:t>99011552</a:t>
            </a:r>
            <a:r>
              <a:rPr lang="en-US" altLang="nb-NO" sz="1600" dirty="0"/>
              <a:t> - </a:t>
            </a:r>
            <a:r>
              <a:rPr lang="en-US" sz="1600" dirty="0">
                <a:hlinkClick r:id="rId7"/>
              </a:rPr>
              <a:t>cathrine.andresen@osloskolen.no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9305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DA93F6-8312-47C0-EFDB-B36846C7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en-US" sz="2200" dirty="0" err="1">
                <a:solidFill>
                  <a:schemeClr val="bg1"/>
                </a:solidFill>
              </a:rPr>
              <a:t>Støtteapparatet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rundt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elevene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  <a:r>
              <a:rPr lang="en-US" sz="2200" dirty="0" err="1">
                <a:solidFill>
                  <a:schemeClr val="bg1"/>
                </a:solidFill>
              </a:rPr>
              <a:t>våre</a:t>
            </a:r>
            <a:r>
              <a:rPr lang="en-US" sz="2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04B6E-020F-367C-8A67-6A5ACEB06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Avdelingsleder</a:t>
            </a:r>
            <a:r>
              <a:rPr lang="en-US" dirty="0"/>
              <a:t>: Kyrre </a:t>
            </a:r>
            <a:r>
              <a:rPr lang="en-US" dirty="0">
                <a:hlinkClick r:id="rId3"/>
              </a:rPr>
              <a:t>kyrre.romuld@osloskolen.no</a:t>
            </a:r>
            <a:r>
              <a:rPr lang="en-US" dirty="0"/>
              <a:t> </a:t>
            </a:r>
          </a:p>
          <a:p>
            <a:r>
              <a:rPr lang="en-US" dirty="0" err="1"/>
              <a:t>Rådgiver</a:t>
            </a:r>
            <a:r>
              <a:rPr lang="en-US" dirty="0"/>
              <a:t>: Anders </a:t>
            </a:r>
            <a:r>
              <a:rPr lang="en-US" dirty="0">
                <a:hlinkClick r:id="rId4"/>
              </a:rPr>
              <a:t>anders.nilsen@osloskolen.no</a:t>
            </a:r>
            <a:r>
              <a:rPr lang="en-US" dirty="0"/>
              <a:t> </a:t>
            </a:r>
          </a:p>
          <a:p>
            <a:r>
              <a:rPr lang="en-US" dirty="0"/>
              <a:t>Helse: Sara </a:t>
            </a:r>
            <a:r>
              <a:rPr lang="en-US" dirty="0">
                <a:hlinkClick r:id="rId5"/>
              </a:rPr>
              <a:t>sara.veronica.ma.horverak@bgo.oslo.kommune.no</a:t>
            </a:r>
            <a:r>
              <a:rPr lang="en-US" dirty="0"/>
              <a:t> </a:t>
            </a:r>
          </a:p>
          <a:p>
            <a:r>
              <a:rPr lang="en-US" dirty="0" err="1"/>
              <a:t>Minoritetsrådgiver</a:t>
            </a:r>
            <a:r>
              <a:rPr lang="en-US" dirty="0"/>
              <a:t>: Solfrid </a:t>
            </a:r>
            <a:r>
              <a:rPr lang="en-US" dirty="0">
                <a:hlinkClick r:id="rId6"/>
              </a:rPr>
              <a:t>solfrid.hanna@osloskolen.no</a:t>
            </a:r>
            <a:r>
              <a:rPr lang="en-US" dirty="0"/>
              <a:t> </a:t>
            </a:r>
          </a:p>
          <a:p>
            <a:r>
              <a:rPr lang="en-US" dirty="0"/>
              <a:t>NAV-</a:t>
            </a:r>
            <a:r>
              <a:rPr lang="en-US" dirty="0" err="1"/>
              <a:t>veileder</a:t>
            </a:r>
            <a:r>
              <a:rPr lang="en-US" dirty="0"/>
              <a:t>: </a:t>
            </a:r>
            <a:r>
              <a:rPr lang="en-US" dirty="0">
                <a:hlinkClick r:id="rId7"/>
              </a:rPr>
              <a:t>dekia.jama@osloskolen.no</a:t>
            </a:r>
            <a:r>
              <a:rPr lang="en-US" dirty="0"/>
              <a:t> </a:t>
            </a:r>
          </a:p>
          <a:p>
            <a:r>
              <a:rPr lang="en-US" dirty="0" err="1"/>
              <a:t>Miljøteam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79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962BDE4-A5D2-5588-E7FF-34D2F4AAB1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44" b="21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9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E85ADE-75D0-2F3C-404F-94C58A5D2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Tilrettelegging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1ECFA2-659C-25EA-CA64-D67A244F2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Allergi</a:t>
            </a:r>
          </a:p>
          <a:p>
            <a:r>
              <a:rPr lang="nb-NO"/>
              <a:t>ADHD</a:t>
            </a:r>
          </a:p>
          <a:p>
            <a:r>
              <a:rPr lang="nb-NO"/>
              <a:t>Dysleksi</a:t>
            </a:r>
          </a:p>
          <a:p>
            <a:r>
              <a:rPr lang="nb-NO"/>
              <a:t>Dyskalkuli</a:t>
            </a:r>
          </a:p>
          <a:p>
            <a:r>
              <a:rPr lang="nb-NO"/>
              <a:t>Kronisk sykdom</a:t>
            </a:r>
          </a:p>
          <a:p>
            <a:endParaRPr lang="nb-NO"/>
          </a:p>
          <a:p>
            <a:r>
              <a:rPr lang="nb-NO" b="1"/>
              <a:t>Må dokumenteres innen 15. september</a:t>
            </a:r>
          </a:p>
        </p:txBody>
      </p:sp>
    </p:spTree>
    <p:extLst>
      <p:ext uri="{BB962C8B-B14F-4D97-AF65-F5344CB8AC3E}">
        <p14:creationId xmlns:p14="http://schemas.microsoft.com/office/powerpoint/2010/main" val="4003403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2" name="Group 1071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73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4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5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6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7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8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79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0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1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2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3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4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086" name="Group 1085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1087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8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89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0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1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2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3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4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5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6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7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98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100" name="Rectangle 1099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102" name="Freeform 11">
            <a:extLst>
              <a:ext uri="{FF2B5EF4-FFF2-40B4-BE49-F238E27FC236}">
                <a16:creationId xmlns:a16="http://schemas.microsoft.com/office/drawing/2014/main" id="{664D6319-AE80-458F-A2C6-1F035126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1104" name="Rectangle 1103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510B4EC-3875-FE5A-376A-BC83E3268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121567"/>
                </a:solidFill>
              </a:rPr>
              <a:t>Klassene</a:t>
            </a:r>
            <a:endParaRPr lang="en-US" dirty="0">
              <a:solidFill>
                <a:srgbClr val="121567"/>
              </a:solidFill>
            </a:endParaRPr>
          </a:p>
        </p:txBody>
      </p:sp>
      <p:sp>
        <p:nvSpPr>
          <p:cNvPr id="1106" name="Rectangle 1105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1215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30AD57-A3F0-2714-3678-E2B0E5C4B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67F7C5"/>
              </a:buClr>
            </a:pPr>
            <a:r>
              <a:rPr lang="en-US" dirty="0"/>
              <a:t>4 </a:t>
            </a:r>
            <a:r>
              <a:rPr lang="en-US" dirty="0" err="1"/>
              <a:t>klasser</a:t>
            </a:r>
            <a:r>
              <a:rPr lang="en-US" dirty="0"/>
              <a:t>, 3 </a:t>
            </a:r>
            <a:r>
              <a:rPr lang="en-US" dirty="0" err="1"/>
              <a:t>på</a:t>
            </a:r>
            <a:r>
              <a:rPr lang="en-US" dirty="0"/>
              <a:t> ca 16 </a:t>
            </a:r>
            <a:r>
              <a:rPr lang="en-US" dirty="0" err="1"/>
              <a:t>elever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én</a:t>
            </a:r>
            <a:r>
              <a:rPr lang="en-US" dirty="0"/>
              <a:t> </a:t>
            </a:r>
            <a:r>
              <a:rPr lang="en-US" dirty="0" err="1"/>
              <a:t>stor</a:t>
            </a:r>
            <a:r>
              <a:rPr lang="en-US" dirty="0"/>
              <a:t> </a:t>
            </a:r>
            <a:r>
              <a:rPr lang="en-US" dirty="0" err="1"/>
              <a:t>klasse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28 </a:t>
            </a:r>
            <a:r>
              <a:rPr lang="en-US" dirty="0" err="1"/>
              <a:t>elever</a:t>
            </a:r>
            <a:endParaRPr lang="en-US" dirty="0"/>
          </a:p>
          <a:p>
            <a:pPr>
              <a:buClr>
                <a:srgbClr val="67F7C5"/>
              </a:buClr>
            </a:pPr>
            <a:r>
              <a:rPr lang="en-US" dirty="0"/>
              <a:t>Bred </a:t>
            </a:r>
            <a:r>
              <a:rPr lang="en-US" dirty="0" err="1"/>
              <a:t>elevsammensetning</a:t>
            </a:r>
            <a:endParaRPr lang="en-US" dirty="0"/>
          </a:p>
          <a:p>
            <a:pPr>
              <a:buClr>
                <a:srgbClr val="67F7C5"/>
              </a:buClr>
            </a:pPr>
            <a:r>
              <a:rPr lang="en-US" dirty="0"/>
              <a:t>Godt </a:t>
            </a:r>
            <a:r>
              <a:rPr lang="en-US" dirty="0" err="1"/>
              <a:t>kjent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skolen</a:t>
            </a:r>
            <a:r>
              <a:rPr lang="en-US" dirty="0"/>
              <a:t>, </a:t>
            </a:r>
            <a:r>
              <a:rPr lang="en-US" dirty="0" err="1"/>
              <a:t>nesten</a:t>
            </a:r>
            <a:r>
              <a:rPr lang="en-US" dirty="0"/>
              <a:t> alle </a:t>
            </a:r>
            <a:r>
              <a:rPr lang="en-US" dirty="0" err="1"/>
              <a:t>gikk</a:t>
            </a:r>
            <a:r>
              <a:rPr lang="en-US" dirty="0"/>
              <a:t> her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fjor</a:t>
            </a:r>
            <a:endParaRPr lang="en-US" dirty="0"/>
          </a:p>
          <a:p>
            <a:pPr>
              <a:buClr>
                <a:srgbClr val="67F7C5"/>
              </a:buClr>
            </a:pPr>
            <a:r>
              <a:rPr lang="en-US" dirty="0" err="1"/>
              <a:t>Veldig</a:t>
            </a:r>
            <a:r>
              <a:rPr lang="en-US" dirty="0"/>
              <a:t> positive </a:t>
            </a:r>
            <a:r>
              <a:rPr lang="en-US" dirty="0" err="1"/>
              <a:t>gjeng</a:t>
            </a:r>
            <a:r>
              <a:rPr lang="en-US" dirty="0"/>
              <a:t>, </a:t>
            </a:r>
            <a:r>
              <a:rPr lang="en-US" dirty="0" err="1"/>
              <a:t>trygge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sosiale</a:t>
            </a:r>
            <a:r>
              <a:rPr lang="en-US" dirty="0"/>
              <a:t> </a:t>
            </a:r>
          </a:p>
          <a:p>
            <a:pPr>
              <a:buClr>
                <a:srgbClr val="67F7C5"/>
              </a:buClr>
            </a:pPr>
            <a:r>
              <a:rPr lang="en-US" dirty="0"/>
              <a:t>Viser </a:t>
            </a:r>
            <a:r>
              <a:rPr lang="en-US" dirty="0" err="1"/>
              <a:t>motivasjon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samhold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oppstarten</a:t>
            </a:r>
            <a:endParaRPr lang="en-US" dirty="0"/>
          </a:p>
          <a:p>
            <a:pPr>
              <a:buClr>
                <a:srgbClr val="67F7C5"/>
              </a:buClr>
            </a:pPr>
            <a:endParaRPr lang="en-US" dirty="0"/>
          </a:p>
        </p:txBody>
      </p:sp>
      <p:pic>
        <p:nvPicPr>
          <p:cNvPr id="1026" name="Picture 2" descr="Ål-turen styrker klassemiljøet. – SL.U.SK.">
            <a:extLst>
              <a:ext uri="{FF2B5EF4-FFF2-40B4-BE49-F238E27FC236}">
                <a16:creationId xmlns:a16="http://schemas.microsoft.com/office/drawing/2014/main" id="{3D485C33-FC17-B61F-0C51-C924F2FC6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77" b="1"/>
          <a:stretch>
            <a:fillRect/>
          </a:stretch>
        </p:blipFill>
        <p:spPr bwMode="auto">
          <a:xfrm>
            <a:off x="4619543" y="640080"/>
            <a:ext cx="6953577" cy="525277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08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1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1" name="Group 2160">
            <a:extLst>
              <a:ext uri="{FF2B5EF4-FFF2-40B4-BE49-F238E27FC236}">
                <a16:creationId xmlns:a16="http://schemas.microsoft.com/office/drawing/2014/main" id="{C53B5E8A-D4BB-4187-A324-68A28B797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162" name="Freeform 11">
              <a:extLst>
                <a:ext uri="{FF2B5EF4-FFF2-40B4-BE49-F238E27FC236}">
                  <a16:creationId xmlns:a16="http://schemas.microsoft.com/office/drawing/2014/main" id="{9DFC236A-F783-419D-B073-5BD83D437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63" name="Freeform 12">
              <a:extLst>
                <a:ext uri="{FF2B5EF4-FFF2-40B4-BE49-F238E27FC236}">
                  <a16:creationId xmlns:a16="http://schemas.microsoft.com/office/drawing/2014/main" id="{8CDFF6FA-A144-4215-BDD5-18A257F1F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64" name="Freeform 13">
              <a:extLst>
                <a:ext uri="{FF2B5EF4-FFF2-40B4-BE49-F238E27FC236}">
                  <a16:creationId xmlns:a16="http://schemas.microsoft.com/office/drawing/2014/main" id="{10371E66-7040-4C80-B8C0-3943A830BB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65" name="Freeform 14">
              <a:extLst>
                <a:ext uri="{FF2B5EF4-FFF2-40B4-BE49-F238E27FC236}">
                  <a16:creationId xmlns:a16="http://schemas.microsoft.com/office/drawing/2014/main" id="{18431AA8-615E-4972-A150-BAFA07DF75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66" name="Freeform 15">
              <a:extLst>
                <a:ext uri="{FF2B5EF4-FFF2-40B4-BE49-F238E27FC236}">
                  <a16:creationId xmlns:a16="http://schemas.microsoft.com/office/drawing/2014/main" id="{E6BCC870-4F52-440E-8126-691C121BE7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67" name="Freeform 16">
              <a:extLst>
                <a:ext uri="{FF2B5EF4-FFF2-40B4-BE49-F238E27FC236}">
                  <a16:creationId xmlns:a16="http://schemas.microsoft.com/office/drawing/2014/main" id="{B73F24F1-902D-45DC-B73B-63CDAE8E0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68" name="Freeform 17">
              <a:extLst>
                <a:ext uri="{FF2B5EF4-FFF2-40B4-BE49-F238E27FC236}">
                  <a16:creationId xmlns:a16="http://schemas.microsoft.com/office/drawing/2014/main" id="{5D6953E0-01F1-420A-AA23-08DB1F28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69" name="Freeform 18">
              <a:extLst>
                <a:ext uri="{FF2B5EF4-FFF2-40B4-BE49-F238E27FC236}">
                  <a16:creationId xmlns:a16="http://schemas.microsoft.com/office/drawing/2014/main" id="{21FF9BE8-7E65-41AD-A1E8-7CB3785482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70" name="Freeform 19">
              <a:extLst>
                <a:ext uri="{FF2B5EF4-FFF2-40B4-BE49-F238E27FC236}">
                  <a16:creationId xmlns:a16="http://schemas.microsoft.com/office/drawing/2014/main" id="{E716B0F4-A6F0-4127-8BD2-784BFFD03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71" name="Freeform 20">
              <a:extLst>
                <a:ext uri="{FF2B5EF4-FFF2-40B4-BE49-F238E27FC236}">
                  <a16:creationId xmlns:a16="http://schemas.microsoft.com/office/drawing/2014/main" id="{FF6D5D14-0AC6-4D09-A928-E5EE2A08C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72" name="Freeform 21">
              <a:extLst>
                <a:ext uri="{FF2B5EF4-FFF2-40B4-BE49-F238E27FC236}">
                  <a16:creationId xmlns:a16="http://schemas.microsoft.com/office/drawing/2014/main" id="{3FAC1511-85D0-4FF7-8DEA-024FE61F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73" name="Freeform 22">
              <a:extLst>
                <a:ext uri="{FF2B5EF4-FFF2-40B4-BE49-F238E27FC236}">
                  <a16:creationId xmlns:a16="http://schemas.microsoft.com/office/drawing/2014/main" id="{460AA16B-95E1-4573-BC8C-C8B10837B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175" name="Group 2174">
            <a:extLst>
              <a:ext uri="{FF2B5EF4-FFF2-40B4-BE49-F238E27FC236}">
                <a16:creationId xmlns:a16="http://schemas.microsoft.com/office/drawing/2014/main" id="{45D3F12C-8432-463B-91CC-8CE45DA45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2176" name="Freeform 27">
              <a:extLst>
                <a:ext uri="{FF2B5EF4-FFF2-40B4-BE49-F238E27FC236}">
                  <a16:creationId xmlns:a16="http://schemas.microsoft.com/office/drawing/2014/main" id="{B43D94FD-74B3-4DD0-9553-B7E44C617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77" name="Freeform 28">
              <a:extLst>
                <a:ext uri="{FF2B5EF4-FFF2-40B4-BE49-F238E27FC236}">
                  <a16:creationId xmlns:a16="http://schemas.microsoft.com/office/drawing/2014/main" id="{8C61BF98-3D09-403B-AC16-26E18E491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78" name="Freeform 29">
              <a:extLst>
                <a:ext uri="{FF2B5EF4-FFF2-40B4-BE49-F238E27FC236}">
                  <a16:creationId xmlns:a16="http://schemas.microsoft.com/office/drawing/2014/main" id="{DAB70427-6234-4A5A-B28D-32CA4BCBF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79" name="Freeform 30">
              <a:extLst>
                <a:ext uri="{FF2B5EF4-FFF2-40B4-BE49-F238E27FC236}">
                  <a16:creationId xmlns:a16="http://schemas.microsoft.com/office/drawing/2014/main" id="{14593DEF-4D2A-4DD1-9091-4C9AEA140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0" name="Freeform 31">
              <a:extLst>
                <a:ext uri="{FF2B5EF4-FFF2-40B4-BE49-F238E27FC236}">
                  <a16:creationId xmlns:a16="http://schemas.microsoft.com/office/drawing/2014/main" id="{E6F4C907-E541-4AEA-B2D4-1464DCF18B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1" name="Freeform 32">
              <a:extLst>
                <a:ext uri="{FF2B5EF4-FFF2-40B4-BE49-F238E27FC236}">
                  <a16:creationId xmlns:a16="http://schemas.microsoft.com/office/drawing/2014/main" id="{97D82079-106E-4B53-A0D8-3C51366C9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2" name="Freeform 33">
              <a:extLst>
                <a:ext uri="{FF2B5EF4-FFF2-40B4-BE49-F238E27FC236}">
                  <a16:creationId xmlns:a16="http://schemas.microsoft.com/office/drawing/2014/main" id="{5F4B2A35-737C-4453-8BE5-CA2165358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3" name="Freeform 34">
              <a:extLst>
                <a:ext uri="{FF2B5EF4-FFF2-40B4-BE49-F238E27FC236}">
                  <a16:creationId xmlns:a16="http://schemas.microsoft.com/office/drawing/2014/main" id="{1559814D-8B66-487D-999A-8584AFC1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4" name="Freeform 35">
              <a:extLst>
                <a:ext uri="{FF2B5EF4-FFF2-40B4-BE49-F238E27FC236}">
                  <a16:creationId xmlns:a16="http://schemas.microsoft.com/office/drawing/2014/main" id="{98192855-B108-44E3-83C3-F5EB4FADF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5" name="Freeform 36">
              <a:extLst>
                <a:ext uri="{FF2B5EF4-FFF2-40B4-BE49-F238E27FC236}">
                  <a16:creationId xmlns:a16="http://schemas.microsoft.com/office/drawing/2014/main" id="{7C4D0DD2-8810-4A15-9CD9-B7249D98F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6" name="Freeform 37">
              <a:extLst>
                <a:ext uri="{FF2B5EF4-FFF2-40B4-BE49-F238E27FC236}">
                  <a16:creationId xmlns:a16="http://schemas.microsoft.com/office/drawing/2014/main" id="{13CB17F6-4FC4-4DC6-8F79-73E65715D5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87" name="Freeform 38">
              <a:extLst>
                <a:ext uri="{FF2B5EF4-FFF2-40B4-BE49-F238E27FC236}">
                  <a16:creationId xmlns:a16="http://schemas.microsoft.com/office/drawing/2014/main" id="{439D748E-3C2B-44F3-AA9D-576808B6B5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2189" name="Rectangle 2188">
            <a:extLst>
              <a:ext uri="{FF2B5EF4-FFF2-40B4-BE49-F238E27FC236}">
                <a16:creationId xmlns:a16="http://schemas.microsoft.com/office/drawing/2014/main" id="{B6B0F00B-DA13-4646-A9A1-72E4AD54C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191" name="Freeform 6">
            <a:extLst>
              <a:ext uri="{FF2B5EF4-FFF2-40B4-BE49-F238E27FC236}">
                <a16:creationId xmlns:a16="http://schemas.microsoft.com/office/drawing/2014/main" id="{808F9C42-50B3-4D11-B62C-D0BB6C746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2193" name="Rectangle 2192">
            <a:extLst>
              <a:ext uri="{FF2B5EF4-FFF2-40B4-BE49-F238E27FC236}">
                <a16:creationId xmlns:a16="http://schemas.microsoft.com/office/drawing/2014/main" id="{259F8AC3-0149-46B6-891B-D5DD07248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95" name="Group 2194">
            <a:extLst>
              <a:ext uri="{FF2B5EF4-FFF2-40B4-BE49-F238E27FC236}">
                <a16:creationId xmlns:a16="http://schemas.microsoft.com/office/drawing/2014/main" id="{4150BB92-0962-44BB-8020-436BE8C9B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2196" name="Freeform 11">
              <a:extLst>
                <a:ext uri="{FF2B5EF4-FFF2-40B4-BE49-F238E27FC236}">
                  <a16:creationId xmlns:a16="http://schemas.microsoft.com/office/drawing/2014/main" id="{CB403411-7181-4D8D-921E-351AF201D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97" name="Freeform 12">
              <a:extLst>
                <a:ext uri="{FF2B5EF4-FFF2-40B4-BE49-F238E27FC236}">
                  <a16:creationId xmlns:a16="http://schemas.microsoft.com/office/drawing/2014/main" id="{FF0811D2-48A3-4688-A075-7DEDEF0A0A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98" name="Freeform 13">
              <a:extLst>
                <a:ext uri="{FF2B5EF4-FFF2-40B4-BE49-F238E27FC236}">
                  <a16:creationId xmlns:a16="http://schemas.microsoft.com/office/drawing/2014/main" id="{3B940102-8418-4DCF-AE8C-9A22839D6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99" name="Freeform 14">
              <a:extLst>
                <a:ext uri="{FF2B5EF4-FFF2-40B4-BE49-F238E27FC236}">
                  <a16:creationId xmlns:a16="http://schemas.microsoft.com/office/drawing/2014/main" id="{18135C71-700C-4BFD-BC32-DCF8CAB914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0" name="Freeform 15">
              <a:extLst>
                <a:ext uri="{FF2B5EF4-FFF2-40B4-BE49-F238E27FC236}">
                  <a16:creationId xmlns:a16="http://schemas.microsoft.com/office/drawing/2014/main" id="{AB7F1744-1384-4B80-B0EC-CF4157064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1" name="Freeform 16">
              <a:extLst>
                <a:ext uri="{FF2B5EF4-FFF2-40B4-BE49-F238E27FC236}">
                  <a16:creationId xmlns:a16="http://schemas.microsoft.com/office/drawing/2014/main" id="{E4BA5E7D-C1CC-4F32-BA96-7CEC595D00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2" name="Freeform 17">
              <a:extLst>
                <a:ext uri="{FF2B5EF4-FFF2-40B4-BE49-F238E27FC236}">
                  <a16:creationId xmlns:a16="http://schemas.microsoft.com/office/drawing/2014/main" id="{3D6BE063-861D-4E49-9466-CBD6940D9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3" name="Freeform 18">
              <a:extLst>
                <a:ext uri="{FF2B5EF4-FFF2-40B4-BE49-F238E27FC236}">
                  <a16:creationId xmlns:a16="http://schemas.microsoft.com/office/drawing/2014/main" id="{06AA422D-CA3D-4222-9CAF-1F9FD7461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4" name="Freeform 19">
              <a:extLst>
                <a:ext uri="{FF2B5EF4-FFF2-40B4-BE49-F238E27FC236}">
                  <a16:creationId xmlns:a16="http://schemas.microsoft.com/office/drawing/2014/main" id="{522D5E5C-3B07-45B9-B518-1FBEBC3BA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5" name="Freeform 20">
              <a:extLst>
                <a:ext uri="{FF2B5EF4-FFF2-40B4-BE49-F238E27FC236}">
                  <a16:creationId xmlns:a16="http://schemas.microsoft.com/office/drawing/2014/main" id="{D8B5F3D6-7787-48BE-B943-1AE81858E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6" name="Freeform 21">
              <a:extLst>
                <a:ext uri="{FF2B5EF4-FFF2-40B4-BE49-F238E27FC236}">
                  <a16:creationId xmlns:a16="http://schemas.microsoft.com/office/drawing/2014/main" id="{2CAE8C41-F485-4ABE-B59F-004831B84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07" name="Freeform 22">
              <a:extLst>
                <a:ext uri="{FF2B5EF4-FFF2-40B4-BE49-F238E27FC236}">
                  <a16:creationId xmlns:a16="http://schemas.microsoft.com/office/drawing/2014/main" id="{00767A21-FF94-4020-9C6D-EA596AFDF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9B16D329-5D66-1411-9B67-425054EF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3" y="4529540"/>
            <a:ext cx="8915399" cy="11624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Jobbmesse</a:t>
            </a:r>
            <a:endParaRPr lang="en-US" sz="5400" dirty="0"/>
          </a:p>
        </p:txBody>
      </p:sp>
      <p:grpSp>
        <p:nvGrpSpPr>
          <p:cNvPr id="2209" name="Group 2208">
            <a:extLst>
              <a:ext uri="{FF2B5EF4-FFF2-40B4-BE49-F238E27FC236}">
                <a16:creationId xmlns:a16="http://schemas.microsoft.com/office/drawing/2014/main" id="{4690B32A-9597-4715-BBDA-B9AA22741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210" name="Freeform 27">
              <a:extLst>
                <a:ext uri="{FF2B5EF4-FFF2-40B4-BE49-F238E27FC236}">
                  <a16:creationId xmlns:a16="http://schemas.microsoft.com/office/drawing/2014/main" id="{13CBF855-6D92-471F-A8F3-E8511BE41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1" name="Freeform 28">
              <a:extLst>
                <a:ext uri="{FF2B5EF4-FFF2-40B4-BE49-F238E27FC236}">
                  <a16:creationId xmlns:a16="http://schemas.microsoft.com/office/drawing/2014/main" id="{7BCFD94B-1EEA-4227-8141-2EA58DDAE2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2" name="Freeform 29">
              <a:extLst>
                <a:ext uri="{FF2B5EF4-FFF2-40B4-BE49-F238E27FC236}">
                  <a16:creationId xmlns:a16="http://schemas.microsoft.com/office/drawing/2014/main" id="{C4AA9F64-4B52-4FE1-A2CC-65BC46F82D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3" name="Freeform 30">
              <a:extLst>
                <a:ext uri="{FF2B5EF4-FFF2-40B4-BE49-F238E27FC236}">
                  <a16:creationId xmlns:a16="http://schemas.microsoft.com/office/drawing/2014/main" id="{36B9C28E-7D26-43A9-9CF6-F6261FBB13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4" name="Freeform 31">
              <a:extLst>
                <a:ext uri="{FF2B5EF4-FFF2-40B4-BE49-F238E27FC236}">
                  <a16:creationId xmlns:a16="http://schemas.microsoft.com/office/drawing/2014/main" id="{C5D7D27B-578E-4D62-81FF-2E735CE513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5" name="Freeform 32">
              <a:extLst>
                <a:ext uri="{FF2B5EF4-FFF2-40B4-BE49-F238E27FC236}">
                  <a16:creationId xmlns:a16="http://schemas.microsoft.com/office/drawing/2014/main" id="{2CB67822-6FF0-44D8-A3BD-AE44D71E7A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6" name="Freeform 33">
              <a:extLst>
                <a:ext uri="{FF2B5EF4-FFF2-40B4-BE49-F238E27FC236}">
                  <a16:creationId xmlns:a16="http://schemas.microsoft.com/office/drawing/2014/main" id="{B3493EE9-47D3-484B-BEA4-2B4AFFF54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7" name="Freeform 34">
              <a:extLst>
                <a:ext uri="{FF2B5EF4-FFF2-40B4-BE49-F238E27FC236}">
                  <a16:creationId xmlns:a16="http://schemas.microsoft.com/office/drawing/2014/main" id="{FBEB532B-63EE-41FE-9D86-9EC5ED68A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8" name="Freeform 35">
              <a:extLst>
                <a:ext uri="{FF2B5EF4-FFF2-40B4-BE49-F238E27FC236}">
                  <a16:creationId xmlns:a16="http://schemas.microsoft.com/office/drawing/2014/main" id="{B2611DC5-91F4-4931-AF09-BFC3AB0816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19" name="Freeform 36">
              <a:extLst>
                <a:ext uri="{FF2B5EF4-FFF2-40B4-BE49-F238E27FC236}">
                  <a16:creationId xmlns:a16="http://schemas.microsoft.com/office/drawing/2014/main" id="{0511D169-C665-4412-AA72-E1C5E2DC97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20" name="Freeform 37">
              <a:extLst>
                <a:ext uri="{FF2B5EF4-FFF2-40B4-BE49-F238E27FC236}">
                  <a16:creationId xmlns:a16="http://schemas.microsoft.com/office/drawing/2014/main" id="{5A05A990-13DB-44F4-9039-B8EC088B3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21" name="Freeform 38">
              <a:extLst>
                <a:ext uri="{FF2B5EF4-FFF2-40B4-BE49-F238E27FC236}">
                  <a16:creationId xmlns:a16="http://schemas.microsoft.com/office/drawing/2014/main" id="{5E3CADBB-43F6-48D4-9274-486D49DF99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2223" name="Rectangle 2222">
            <a:extLst>
              <a:ext uri="{FF2B5EF4-FFF2-40B4-BE49-F238E27FC236}">
                <a16:creationId xmlns:a16="http://schemas.microsoft.com/office/drawing/2014/main" id="{52AF2447-36A6-46F9-855F-04E5C29CE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05E0468-AF29-9D4A-5772-FD4C6D3E1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212" y="1032285"/>
            <a:ext cx="2113745" cy="281832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81EAF4B-7CA1-40C0-B301-601535419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802" y="1024625"/>
            <a:ext cx="2125235" cy="283364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72C0F200-F5A3-5594-0CF2-3EDE43CC4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7882" y="1024625"/>
            <a:ext cx="2125235" cy="2833646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5C94AC8D-A540-51D3-A40F-8139BB8C9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2961" y="1028809"/>
            <a:ext cx="2118958" cy="2825277"/>
          </a:xfrm>
          <a:prstGeom prst="rect">
            <a:avLst/>
          </a:prstGeom>
        </p:spPr>
      </p:pic>
      <p:sp>
        <p:nvSpPr>
          <p:cNvPr id="2225" name="Freeform 33">
            <a:extLst>
              <a:ext uri="{FF2B5EF4-FFF2-40B4-BE49-F238E27FC236}">
                <a16:creationId xmlns:a16="http://schemas.microsoft.com/office/drawing/2014/main" id="{C68F6F40-16E4-406C-8A19-5D2F3019C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0FD67384-8F02-D9AC-3987-8F52CEB596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026970C1-A52F-A57B-9B69-9E2E6B0C67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00E0B0AB-09FD-C674-D794-6932460B04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12">
            <a:extLst>
              <a:ext uri="{FF2B5EF4-FFF2-40B4-BE49-F238E27FC236}">
                <a16:creationId xmlns:a16="http://schemas.microsoft.com/office/drawing/2014/main" id="{009F3142-6599-701F-7CA8-7E364C31AE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91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F40420-2837-40DC-8889-BD3760616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02BEAFE-526D-086D-A0EC-2121497A6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u="sng">
                <a:solidFill>
                  <a:srgbClr val="3E354E"/>
                </a:solidFill>
              </a:rPr>
              <a:t>YFF – Utplassering i bedrift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1CA7F1-E16A-403C-8F90-E1693A9A1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80" cy="6858000"/>
          </a:xfrm>
          <a:prstGeom prst="rect">
            <a:avLst/>
          </a:prstGeom>
          <a:solidFill>
            <a:srgbClr val="3E35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FF30D5C0-E6E6-EEA5-D147-F59005799E93}"/>
              </a:ext>
            </a:extLst>
          </p:cNvPr>
          <p:cNvSpPr txBox="1">
            <a:spLocks/>
          </p:cNvSpPr>
          <p:nvPr/>
        </p:nvSpPr>
        <p:spPr>
          <a:xfrm>
            <a:off x="649225" y="2133600"/>
            <a:ext cx="3650278" cy="3774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100000"/>
              </a:lnSpc>
              <a:buClr>
                <a:srgbClr val="56C638"/>
              </a:buClr>
              <a:buFont typeface="Wingdings 3" charset="2"/>
              <a:buChar char=""/>
              <a:defRPr/>
            </a:pP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Utplassering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bedrift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fredager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samt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hele uke 38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og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hele uke 6</a:t>
            </a:r>
          </a:p>
          <a:p>
            <a:pPr defTabSz="457200">
              <a:lnSpc>
                <a:spcPct val="100000"/>
              </a:lnSpc>
              <a:buClr>
                <a:srgbClr val="56C638"/>
              </a:buClr>
              <a:buFont typeface="Wingdings 3" charset="2"/>
              <a:buChar char=""/>
              <a:defRPr/>
            </a:pP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Forberedelse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til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lærlingperioden</a:t>
            </a:r>
            <a:endParaRPr lang="en-US" alt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lnSpc>
                <a:spcPct val="100000"/>
              </a:lnSpc>
              <a:buClr>
                <a:srgbClr val="56C638"/>
              </a:buClr>
              <a:buFont typeface="Wingdings 3" charset="2"/>
              <a:buChar char=""/>
              <a:defRPr/>
            </a:pP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Arbeidserfaring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gjerne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ulike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bedrifter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defTabSz="457200">
              <a:lnSpc>
                <a:spcPct val="100000"/>
              </a:lnSpc>
              <a:buClr>
                <a:srgbClr val="56C638"/>
              </a:buClr>
              <a:buFont typeface="Wingdings 3" charset="2"/>
              <a:buChar char=""/>
              <a:defRPr/>
            </a:pP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Kompetansemål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praksis</a:t>
            </a:r>
            <a:endParaRPr lang="en-US" alt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lnSpc>
                <a:spcPct val="100000"/>
              </a:lnSpc>
              <a:buClr>
                <a:srgbClr val="56C638"/>
              </a:buClr>
              <a:buFont typeface="Wingdings 3" charset="2"/>
              <a:buChar char=""/>
              <a:defRPr/>
            </a:pP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Lærer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på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praksisbesøk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alle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bedriftene</a:t>
            </a:r>
            <a:endParaRPr lang="en-US" alt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lnSpc>
                <a:spcPct val="100000"/>
              </a:lnSpc>
              <a:buClr>
                <a:srgbClr val="56C638"/>
              </a:buClr>
              <a:buFont typeface="Wingdings 3" charset="2"/>
              <a:buChar char=""/>
              <a:defRPr/>
            </a:pP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Personlige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egenskaper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og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evner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like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viktig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som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faglige</a:t>
            </a:r>
            <a:r>
              <a:rPr lang="en-US" altLang="nb-N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nb-NO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ferdigheter</a:t>
            </a:r>
            <a:endParaRPr lang="en-US" alt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buClr>
                <a:srgbClr val="56C638"/>
              </a:buClr>
              <a:buFont typeface="Wingdings 3" charset="2"/>
              <a:buChar char="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100" descr="Ingen beskrivelse er tilgjengelig.">
            <a:extLst>
              <a:ext uri="{FF2B5EF4-FFF2-40B4-BE49-F238E27FC236}">
                <a16:creationId xmlns:a16="http://schemas.microsoft.com/office/drawing/2014/main" id="{235E5573-D064-FC0E-59AD-7E133D579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5" b="14634"/>
          <a:stretch>
            <a:fillRect/>
          </a:stretch>
        </p:blipFill>
        <p:spPr bwMode="auto">
          <a:xfrm>
            <a:off x="4673497" y="645105"/>
            <a:ext cx="4045771" cy="3031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6" descr="Ingen beskrivelse er tilgjengelig.">
            <a:extLst>
              <a:ext uri="{FF2B5EF4-FFF2-40B4-BE49-F238E27FC236}">
                <a16:creationId xmlns:a16="http://schemas.microsoft.com/office/drawing/2014/main" id="{17633FAF-B6CD-2923-18CC-17D65444F5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8" r="-3" b="7275"/>
          <a:stretch>
            <a:fillRect/>
          </a:stretch>
        </p:blipFill>
        <p:spPr bwMode="auto">
          <a:xfrm>
            <a:off x="4673499" y="3772312"/>
            <a:ext cx="2000678" cy="213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Ingen beskrivelse er tilgjengelig.">
            <a:extLst>
              <a:ext uri="{FF2B5EF4-FFF2-40B4-BE49-F238E27FC236}">
                <a16:creationId xmlns:a16="http://schemas.microsoft.com/office/drawing/2014/main" id="{75872D42-69F5-42C5-DD87-02BE179FA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60"/>
          <a:stretch>
            <a:fillRect/>
          </a:stretch>
        </p:blipFill>
        <p:spPr bwMode="auto">
          <a:xfrm>
            <a:off x="6775155" y="3772312"/>
            <a:ext cx="1944113" cy="213408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Ingen beskrivelse er tilgjengelig.">
            <a:extLst>
              <a:ext uri="{FF2B5EF4-FFF2-40B4-BE49-F238E27FC236}">
                <a16:creationId xmlns:a16="http://schemas.microsoft.com/office/drawing/2014/main" id="{075DA32A-5A80-D806-36B8-6455C73DC4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2" r="3460"/>
          <a:stretch>
            <a:fillRect/>
          </a:stretch>
        </p:blipFill>
        <p:spPr bwMode="auto">
          <a:xfrm>
            <a:off x="8820246" y="648138"/>
            <a:ext cx="2687649" cy="525999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reeform 11">
            <a:extLst>
              <a:ext uri="{FF2B5EF4-FFF2-40B4-BE49-F238E27FC236}">
                <a16:creationId xmlns:a16="http://schemas.microsoft.com/office/drawing/2014/main" id="{2888DEC5-2461-4341-AA5E-EF67023CD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2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2">
            <a:extLst>
              <a:ext uri="{FF2B5EF4-FFF2-40B4-BE49-F238E27FC236}">
                <a16:creationId xmlns:a16="http://schemas.microsoft.com/office/drawing/2014/main" id="{FBDDE715-DC1D-4B19-9FCF-8B62FCE8E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059D4B08-2FD7-4795-B867-90033141C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EAB822-F0FD-4704-BB9F-0294145AD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Plassholder for innhold 3">
            <a:extLst>
              <a:ext uri="{FF2B5EF4-FFF2-40B4-BE49-F238E27FC236}">
                <a16:creationId xmlns:a16="http://schemas.microsoft.com/office/drawing/2014/main" id="{30988AEA-6894-B9C3-EB44-291ED2115E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13681"/>
              </p:ext>
            </p:extLst>
          </p:nvPr>
        </p:nvGraphicFramePr>
        <p:xfrm>
          <a:off x="1120477" y="935240"/>
          <a:ext cx="9951043" cy="4987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36567">
                  <a:extLst>
                    <a:ext uri="{9D8B030D-6E8A-4147-A177-3AD203B41FA5}">
                      <a16:colId xmlns:a16="http://schemas.microsoft.com/office/drawing/2014/main" val="503689237"/>
                    </a:ext>
                  </a:extLst>
                </a:gridCol>
                <a:gridCol w="1847097">
                  <a:extLst>
                    <a:ext uri="{9D8B030D-6E8A-4147-A177-3AD203B41FA5}">
                      <a16:colId xmlns:a16="http://schemas.microsoft.com/office/drawing/2014/main" val="3320589216"/>
                    </a:ext>
                  </a:extLst>
                </a:gridCol>
                <a:gridCol w="2088050">
                  <a:extLst>
                    <a:ext uri="{9D8B030D-6E8A-4147-A177-3AD203B41FA5}">
                      <a16:colId xmlns:a16="http://schemas.microsoft.com/office/drawing/2014/main" val="70802608"/>
                    </a:ext>
                  </a:extLst>
                </a:gridCol>
                <a:gridCol w="2027203">
                  <a:extLst>
                    <a:ext uri="{9D8B030D-6E8A-4147-A177-3AD203B41FA5}">
                      <a16:colId xmlns:a16="http://schemas.microsoft.com/office/drawing/2014/main" val="680653202"/>
                    </a:ext>
                  </a:extLst>
                </a:gridCol>
                <a:gridCol w="2352126">
                  <a:extLst>
                    <a:ext uri="{9D8B030D-6E8A-4147-A177-3AD203B41FA5}">
                      <a16:colId xmlns:a16="http://schemas.microsoft.com/office/drawing/2014/main" val="4276231742"/>
                    </a:ext>
                  </a:extLst>
                </a:gridCol>
              </a:tblGrid>
              <a:tr h="1781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Tema </a:t>
                      </a:r>
                      <a:endParaRPr lang="nb-NO" sz="1100" b="1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På begynnerstadiet </a:t>
                      </a:r>
                      <a:endParaRPr lang="nb-NO" sz="1100" b="1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Under utvikling </a:t>
                      </a:r>
                      <a:endParaRPr lang="nb-NO" sz="1100" b="1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Kompetent </a:t>
                      </a:r>
                      <a:endParaRPr lang="nb-NO" sz="1100" b="1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Fremragende </a:t>
                      </a:r>
                      <a:endParaRPr lang="nb-NO" sz="1100" b="1" i="0">
                        <a:effectLst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1151320676"/>
                  </a:ext>
                </a:extLst>
              </a:tr>
              <a:tr h="1781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1858769673"/>
                  </a:ext>
                </a:extLst>
              </a:tr>
              <a:tr h="450695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Punktlighet</a:t>
                      </a:r>
                      <a:r>
                        <a:rPr lang="nb-NO" sz="1100" b="0">
                          <a:effectLst/>
                        </a:rPr>
                        <a:t> 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Du møter opp til avtalt tid og gir beskjed ved fravær eller sykdom… 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tar pauser som avtalt og fullfører arbeidsdagen til riktig tid…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møter forberedt til arbeidsstart og sjekker hva du skal gjøre…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tar hensyn til andre ansatte når du planlegger pauser.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1385257585"/>
                  </a:ext>
                </a:extLst>
              </a:tr>
              <a:tr h="178101">
                <a:tc gridSpan="5"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18306"/>
                  </a:ext>
                </a:extLst>
              </a:tr>
              <a:tr h="450695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Nøyaktighet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Du forstår hva du skal gjøre og spør hvis du er usikker…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rydder opp etter deg og setter ting tilbake på riktig plass…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 dirty="0">
                          <a:effectLst/>
                        </a:rPr>
                        <a:t>…og du følger instrukser når du utfører oppgaver… </a:t>
                      </a:r>
                      <a:endParaRPr lang="nb-NO" sz="1100" b="0" i="0" dirty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forstår hvorfor det er viktig å holde det ryddig og følge rutiner.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2132327044"/>
                  </a:ext>
                </a:extLst>
              </a:tr>
              <a:tr h="178101">
                <a:tc gridSpan="5"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470684"/>
                  </a:ext>
                </a:extLst>
              </a:tr>
              <a:tr h="450695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Samarbeidsferdigheter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Du tar imot arbeidsoppgaver og kan jobbe sammen med andre...  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snakker med kollegaer, spør om hjelp og tilbyr hjelp når det trengs…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deler viktig informasjon med andre…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hjelper til når kollegaer har mye å gjøre og bidrar til et godt samarbeid.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297920212"/>
                  </a:ext>
                </a:extLst>
              </a:tr>
              <a:tr h="178101">
                <a:tc gridSpan="5"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79896"/>
                  </a:ext>
                </a:extLst>
              </a:tr>
              <a:tr h="58699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Kommunikasjons-ferdigheter </a:t>
                      </a:r>
                      <a:endParaRPr lang="nb-NO" sz="1100" b="1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Du hilser på kunder og kollegaer og svarer på enkle spørsmål…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ser folk i øynene når du snakker med dem… 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småprater litt med kunder og kollegaer og hjelper kunder når de trenger det…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har en god tone med kunder og kollegaer og forstår at kroppsspråk og stemmebruk er viktig i kommunikasjon.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4069335336"/>
                  </a:ext>
                </a:extLst>
              </a:tr>
              <a:tr h="178101">
                <a:tc gridSpan="5"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730843"/>
                  </a:ext>
                </a:extLst>
              </a:tr>
              <a:tr h="450695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Selvstendighet </a:t>
                      </a:r>
                      <a:endParaRPr lang="nb-NO" sz="1100" b="1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Du starter på oppgavene du får beskjed om og fullfører dem…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begynner på faste oppgaver selv og spør hvis du trenger hjelp…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ser etter oppgaver som bør gjøres uten å bli bedt om det…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jobber i et jevnt tempo og tar initiativ til å finne løsninger.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2875954409"/>
                  </a:ext>
                </a:extLst>
              </a:tr>
              <a:tr h="178101">
                <a:tc gridSpan="5"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29321"/>
                  </a:ext>
                </a:extLst>
              </a:tr>
              <a:tr h="450695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1">
                          <a:effectLst/>
                        </a:rPr>
                        <a:t>Læringsvilje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</a:p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Du lytter til veiledning og prøver å lære…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viser interesse for jobben, produktene og arbeidsplassen…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søker informasjon og prøver nye ting for å lære mer…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>
                          <a:effectLst/>
                        </a:rPr>
                        <a:t>…og du er nysgjerrig på hvordan ting gjøres og ønsker å bli bedre i jobben. </a:t>
                      </a:r>
                      <a:endParaRPr lang="nb-NO" sz="1100" b="0" i="0">
                        <a:effectLst/>
                      </a:endParaRPr>
                    </a:p>
                  </a:txBody>
                  <a:tcPr marL="13765" marR="13765" marT="6882" marB="6882"/>
                </a:tc>
                <a:extLst>
                  <a:ext uri="{0D108BD9-81ED-4DB2-BD59-A6C34878D82A}">
                    <a16:rowId xmlns:a16="http://schemas.microsoft.com/office/drawing/2014/main" val="2913516360"/>
                  </a:ext>
                </a:extLst>
              </a:tr>
              <a:tr h="178101">
                <a:tc gridSpan="5"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b-NO" sz="1100" b="0" dirty="0">
                          <a:effectLst/>
                        </a:rPr>
                        <a:t> </a:t>
                      </a:r>
                      <a:endParaRPr lang="nb-NO" sz="1100" b="0" i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765" marR="13765" marT="6882" marB="6882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271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850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82C2E6-8D91-4CCA-D8E9-D5100E605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dirty="0"/>
              <a:t>Regler på skolen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77E650-EAD8-FE75-3861-7B95C8D2AC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Fravær 10% </a:t>
            </a:r>
          </a:p>
          <a:p>
            <a:r>
              <a:rPr lang="nb-NO" dirty="0"/>
              <a:t>Dokumentasjon</a:t>
            </a:r>
          </a:p>
          <a:p>
            <a:r>
              <a:rPr lang="nb-NO" dirty="0"/>
              <a:t>Bærbar PC</a:t>
            </a:r>
          </a:p>
          <a:p>
            <a:r>
              <a:rPr lang="nb-NO" dirty="0"/>
              <a:t>Mobilfrie timer</a:t>
            </a:r>
          </a:p>
          <a:p>
            <a:r>
              <a:rPr lang="nb-NO" dirty="0"/>
              <a:t>Trygt og godt skolemiljø</a:t>
            </a:r>
          </a:p>
          <a:p>
            <a:r>
              <a:rPr lang="nb-NO" dirty="0"/>
              <a:t>Språkbruk og </a:t>
            </a:r>
            <a:r>
              <a:rPr lang="nb-NO" dirty="0" err="1"/>
              <a:t>lekeslossing</a:t>
            </a:r>
            <a:endParaRPr lang="nb-NO" dirty="0"/>
          </a:p>
          <a:p>
            <a:endParaRPr lang="nb-NO" dirty="0"/>
          </a:p>
        </p:txBody>
      </p:sp>
      <p:pic>
        <p:nvPicPr>
          <p:cNvPr id="4098" name="Picture 2" descr="Regler og rutiner">
            <a:extLst>
              <a:ext uri="{FF2B5EF4-FFF2-40B4-BE49-F238E27FC236}">
                <a16:creationId xmlns:a16="http://schemas.microsoft.com/office/drawing/2014/main" id="{1F8067AA-9E6B-0792-CD7E-33A5E902F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3309" y="1825625"/>
            <a:ext cx="5079382" cy="435133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98935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60FFA1-B2A9-9BD6-7B05-D12C09C00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856347"/>
          </a:xfrm>
        </p:spPr>
        <p:txBody>
          <a:bodyPr/>
          <a:lstStyle/>
          <a:p>
            <a:r>
              <a:rPr lang="nb-NO" dirty="0"/>
              <a:t>Studieløp videregående skole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8B0FA25-C4C3-33E7-DD33-2FB174CD19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68" t="2775" r="2365" b="1353"/>
          <a:stretch>
            <a:fillRect/>
          </a:stretch>
        </p:blipFill>
        <p:spPr>
          <a:xfrm>
            <a:off x="212908" y="1480456"/>
            <a:ext cx="11921450" cy="465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824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7" name="Group 3078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3118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19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0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1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2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3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4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5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6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7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8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29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3130" name="Group 3092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3131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2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3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4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5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6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7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8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39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40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41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42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3143" name="Rectangle 3106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3144" name="Freeform 11">
            <a:extLst>
              <a:ext uri="{FF2B5EF4-FFF2-40B4-BE49-F238E27FC236}">
                <a16:creationId xmlns:a16="http://schemas.microsoft.com/office/drawing/2014/main" id="{664D6319-AE80-458F-A2C6-1F035126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3145" name="Rectangle 3110">
            <a:extLst>
              <a:ext uri="{FF2B5EF4-FFF2-40B4-BE49-F238E27FC236}">
                <a16:creationId xmlns:a16="http://schemas.microsoft.com/office/drawing/2014/main" id="{B5D27D0B-B236-43E0-84ED-24198D786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49224" y="645106"/>
            <a:ext cx="5122652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solidFill>
                  <a:srgbClr val="275230"/>
                </a:solidFill>
              </a:rPr>
              <a:t>Lærling</a:t>
            </a:r>
          </a:p>
        </p:txBody>
      </p:sp>
      <p:sp>
        <p:nvSpPr>
          <p:cNvPr id="3146" name="Rectangle 3112">
            <a:extLst>
              <a:ext uri="{FF2B5EF4-FFF2-40B4-BE49-F238E27FC236}">
                <a16:creationId xmlns:a16="http://schemas.microsoft.com/office/drawing/2014/main" id="{AC47E887-C87E-4D8A-9840-6D0718819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2752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2288500-828A-43DD-BA47-4175735CE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225" y="1410942"/>
            <a:ext cx="5122652" cy="448191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B5873D"/>
              </a:buClr>
            </a:pPr>
            <a:r>
              <a:rPr lang="en-US" altLang="nb-NO" sz="1900" dirty="0" err="1"/>
              <a:t>Læreplass</a:t>
            </a:r>
            <a:r>
              <a:rPr lang="en-US" altLang="nb-NO" sz="1900" dirty="0"/>
              <a:t>, </a:t>
            </a:r>
            <a:r>
              <a:rPr lang="en-US" altLang="nb-NO" sz="1900" err="1"/>
              <a:t>lærekontrakt</a:t>
            </a:r>
            <a:r>
              <a:rPr lang="en-US" altLang="nb-NO" sz="1900" dirty="0"/>
              <a:t> </a:t>
            </a:r>
          </a:p>
          <a:p>
            <a:pPr>
              <a:buClr>
                <a:srgbClr val="B5873D"/>
              </a:buClr>
            </a:pPr>
            <a:r>
              <a:rPr lang="en-US" altLang="nb-NO" sz="1900" dirty="0" err="1"/>
              <a:t>Opplæring</a:t>
            </a:r>
            <a:r>
              <a:rPr lang="en-US" altLang="nb-NO" sz="1900" dirty="0"/>
              <a:t> </a:t>
            </a:r>
            <a:r>
              <a:rPr lang="en-US" altLang="nb-NO" sz="1900" dirty="0" err="1"/>
              <a:t>etter</a:t>
            </a:r>
            <a:r>
              <a:rPr lang="en-US" altLang="nb-NO" sz="1900" dirty="0"/>
              <a:t> </a:t>
            </a:r>
            <a:r>
              <a:rPr lang="en-US" altLang="nb-NO" sz="1900" dirty="0" err="1"/>
              <a:t>læreplanen</a:t>
            </a:r>
            <a:r>
              <a:rPr lang="en-US" altLang="nb-NO" sz="1900" dirty="0"/>
              <a:t> </a:t>
            </a:r>
            <a:r>
              <a:rPr lang="en-US" altLang="nb-NO" sz="1900" dirty="0" err="1"/>
              <a:t>i</a:t>
            </a:r>
            <a:r>
              <a:rPr lang="en-US" altLang="nb-NO" sz="1900" dirty="0"/>
              <a:t> </a:t>
            </a:r>
            <a:r>
              <a:rPr lang="en-US" altLang="nb-NO" sz="1900" dirty="0" err="1"/>
              <a:t>faget</a:t>
            </a:r>
            <a:endParaRPr lang="en-US" altLang="nb-NO" sz="1900" dirty="0"/>
          </a:p>
          <a:p>
            <a:pPr>
              <a:buClr>
                <a:srgbClr val="B5873D"/>
              </a:buClr>
            </a:pPr>
            <a:r>
              <a:rPr lang="en-US" altLang="nb-NO" sz="1900" dirty="0" err="1"/>
              <a:t>Avslutter</a:t>
            </a:r>
            <a:r>
              <a:rPr lang="en-US" altLang="nb-NO" sz="1900" dirty="0"/>
              <a:t> med </a:t>
            </a:r>
            <a:r>
              <a:rPr lang="en-US" altLang="nb-NO" sz="1900" err="1"/>
              <a:t>fagprøve</a:t>
            </a:r>
            <a:r>
              <a:rPr lang="en-US" altLang="nb-NO" sz="1900" dirty="0"/>
              <a:t> </a:t>
            </a:r>
          </a:p>
          <a:p>
            <a:pPr>
              <a:buClr>
                <a:srgbClr val="B5873D"/>
              </a:buClr>
            </a:pPr>
            <a:r>
              <a:rPr lang="en-US" altLang="nb-NO" sz="1900" i="1"/>
              <a:t>Livslang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rett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til</a:t>
            </a:r>
            <a:r>
              <a:rPr lang="en-US" altLang="nb-NO" sz="1900" i="1" dirty="0"/>
              <a:t> 1 </a:t>
            </a:r>
            <a:r>
              <a:rPr lang="en-US" altLang="nb-NO" sz="1900" i="1" dirty="0" err="1"/>
              <a:t>års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påbygging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til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generell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studiekompetanse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etter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fullført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og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bestått</a:t>
            </a:r>
            <a:r>
              <a:rPr lang="en-US" altLang="nb-NO" sz="1900" i="1" dirty="0"/>
              <a:t> fag- </a:t>
            </a:r>
            <a:r>
              <a:rPr lang="en-US" altLang="nb-NO" sz="1900" i="1" dirty="0" err="1"/>
              <a:t>og</a:t>
            </a:r>
            <a:r>
              <a:rPr lang="en-US" altLang="nb-NO" sz="1900" i="1" dirty="0"/>
              <a:t> </a:t>
            </a:r>
            <a:r>
              <a:rPr lang="en-US" altLang="nb-NO" sz="1900" i="1" dirty="0" err="1"/>
              <a:t>yrkesopplæring</a:t>
            </a:r>
            <a:r>
              <a:rPr lang="en-US" altLang="nb-NO" sz="1900" i="1" dirty="0"/>
              <a:t> </a:t>
            </a:r>
          </a:p>
          <a:p>
            <a:pPr>
              <a:buClr>
                <a:srgbClr val="B5873D"/>
              </a:buClr>
            </a:pPr>
            <a:r>
              <a:rPr lang="en-US" altLang="nb-NO" sz="1900" dirty="0"/>
              <a:t>God </a:t>
            </a:r>
            <a:r>
              <a:rPr lang="en-US" altLang="nb-NO" sz="1900" dirty="0" err="1"/>
              <a:t>plattform</a:t>
            </a:r>
            <a:r>
              <a:rPr lang="en-US" altLang="nb-NO" sz="1900" dirty="0"/>
              <a:t> for </a:t>
            </a:r>
            <a:r>
              <a:rPr lang="en-US" altLang="nb-NO" sz="1900" dirty="0" err="1"/>
              <a:t>jobb</a:t>
            </a:r>
            <a:r>
              <a:rPr lang="en-US" altLang="nb-NO" sz="1900" dirty="0"/>
              <a:t> </a:t>
            </a:r>
            <a:r>
              <a:rPr lang="en-US" altLang="nb-NO" sz="1900" dirty="0" err="1"/>
              <a:t>eller</a:t>
            </a:r>
            <a:r>
              <a:rPr lang="en-US" altLang="nb-NO" sz="1900" dirty="0"/>
              <a:t> </a:t>
            </a:r>
            <a:r>
              <a:rPr lang="en-US" altLang="nb-NO" sz="1900" dirty="0" err="1"/>
              <a:t>videre</a:t>
            </a:r>
            <a:r>
              <a:rPr lang="en-US" altLang="nb-NO" sz="1900" dirty="0"/>
              <a:t> </a:t>
            </a:r>
            <a:r>
              <a:rPr lang="en-US" altLang="nb-NO" sz="1900" dirty="0" err="1"/>
              <a:t>utdanning</a:t>
            </a:r>
            <a:r>
              <a:rPr lang="en-US" altLang="nb-NO" sz="1900" dirty="0"/>
              <a:t> </a:t>
            </a:r>
            <a:r>
              <a:rPr lang="en-US" altLang="nb-NO" sz="1900" dirty="0" err="1"/>
              <a:t>som</a:t>
            </a:r>
            <a:r>
              <a:rPr lang="en-US" altLang="nb-NO" sz="1900" dirty="0"/>
              <a:t> </a:t>
            </a:r>
            <a:r>
              <a:rPr lang="en-US" altLang="nb-NO" sz="1900" dirty="0" err="1"/>
              <a:t>fagskole</a:t>
            </a:r>
            <a:r>
              <a:rPr lang="en-US" altLang="nb-NO" sz="1900" dirty="0"/>
              <a:t>, </a:t>
            </a:r>
            <a:r>
              <a:rPr lang="en-US" altLang="nb-NO" sz="1900" dirty="0" err="1"/>
              <a:t>mesterbrev</a:t>
            </a:r>
            <a:r>
              <a:rPr lang="en-US" altLang="nb-NO" sz="1900" dirty="0"/>
              <a:t> </a:t>
            </a:r>
            <a:br>
              <a:rPr lang="en-US" altLang="nb-NO" sz="1900" dirty="0"/>
            </a:br>
            <a:r>
              <a:rPr lang="en-US" altLang="nb-NO" sz="1900" dirty="0" err="1"/>
              <a:t>og</a:t>
            </a:r>
            <a:r>
              <a:rPr lang="en-US" altLang="nb-NO" sz="1900" dirty="0"/>
              <a:t> Y-</a:t>
            </a:r>
            <a:r>
              <a:rPr lang="en-US" altLang="nb-NO" sz="1900" dirty="0" err="1"/>
              <a:t>veien</a:t>
            </a:r>
            <a:endParaRPr lang="en-US" altLang="nb-NO" sz="1900" dirty="0"/>
          </a:p>
          <a:p>
            <a:pPr>
              <a:buClr>
                <a:srgbClr val="B5873D"/>
              </a:buClr>
            </a:pPr>
            <a:endParaRPr lang="en-US" altLang="nb-NO" dirty="0"/>
          </a:p>
        </p:txBody>
      </p:sp>
      <p:pic>
        <p:nvPicPr>
          <p:cNvPr id="3074" name="Picture 2" descr="Kraftig lærling-økning">
            <a:extLst>
              <a:ext uri="{FF2B5EF4-FFF2-40B4-BE49-F238E27FC236}">
                <a16:creationId xmlns:a16="http://schemas.microsoft.com/office/drawing/2014/main" id="{A940F18C-3D17-48AA-8E13-37F383A527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9" r="10826" b="-2"/>
          <a:stretch>
            <a:fillRect/>
          </a:stretch>
        </p:blipFill>
        <p:spPr bwMode="auto">
          <a:xfrm>
            <a:off x="6091916" y="645106"/>
            <a:ext cx="5451627" cy="524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47" name="Freeform 12">
            <a:extLst>
              <a:ext uri="{FF2B5EF4-FFF2-40B4-BE49-F238E27FC236}">
                <a16:creationId xmlns:a16="http://schemas.microsoft.com/office/drawing/2014/main" id="{CC5AFBB9-F80F-4FCC-A53E-F9CD83EF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26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2DEA99A-888E-4DB6-0382-38033DC6C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FRAVÆR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6161EE4D-274C-8DBA-7ECC-15C79205D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103" y="1362393"/>
            <a:ext cx="5146340" cy="4854764"/>
          </a:xfrm>
        </p:spPr>
      </p:pic>
    </p:spTree>
    <p:extLst>
      <p:ext uri="{BB962C8B-B14F-4D97-AF65-F5344CB8AC3E}">
        <p14:creationId xmlns:p14="http://schemas.microsoft.com/office/powerpoint/2010/main" val="131019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FF6FC5-5B68-262C-5F8F-5773AF096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Fraværsføring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F00DE6-A111-6469-A7AD-539DCB8F1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nb-NO" sz="6000" err="1"/>
              <a:t>X</a:t>
            </a:r>
            <a:r>
              <a:rPr lang="nb-NO"/>
              <a:t>  - ugyldig fravær = ikke gitt beskjed/dokumentasjon</a:t>
            </a:r>
            <a:endParaRPr lang="en-US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6000"/>
              <a:t>M</a:t>
            </a:r>
            <a:r>
              <a:rPr lang="nb-NO"/>
              <a:t> – egenmelding = gitt beskjed FØR skolestart (opp til 10%)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6000"/>
              <a:t>D</a:t>
            </a:r>
            <a:r>
              <a:rPr lang="nb-NO"/>
              <a:t> – dokumentert fravær = alt fravær over 10%</a:t>
            </a:r>
          </a:p>
        </p:txBody>
      </p:sp>
    </p:spTree>
    <p:extLst>
      <p:ext uri="{BB962C8B-B14F-4D97-AF65-F5344CB8AC3E}">
        <p14:creationId xmlns:p14="http://schemas.microsoft.com/office/powerpoint/2010/main" val="2002839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3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5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7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8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39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0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1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2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3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1046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7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8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49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0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1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2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3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4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5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6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057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061" name="Freeform 6">
            <a:extLst>
              <a:ext uri="{FF2B5EF4-FFF2-40B4-BE49-F238E27FC236}">
                <a16:creationId xmlns:a16="http://schemas.microsoft.com/office/drawing/2014/main" id="{BA1AABB7-0FD0-4445-8B8B-7A0C680C5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1063" name="Rectangle 1062">
            <a:extLst>
              <a:ext uri="{FF2B5EF4-FFF2-40B4-BE49-F238E27FC236}">
                <a16:creationId xmlns:a16="http://schemas.microsoft.com/office/drawing/2014/main" id="{0A70830C-46DB-4663-B2D6-B9AAB2D8A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A29AE10D-6D26-4BB1-85E6-3C644CE56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2" y="0"/>
            <a:ext cx="7540751" cy="6858000"/>
          </a:xfrm>
          <a:prstGeom prst="rect">
            <a:avLst/>
          </a:prstGeom>
          <a:solidFill>
            <a:srgbClr val="457077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B75E1ED-4093-5ABE-FF38-F12ACC27B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78" y="967417"/>
            <a:ext cx="6675215" cy="394325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300" err="1">
                <a:solidFill>
                  <a:srgbClr val="FEFFFF"/>
                </a:solidFill>
              </a:rPr>
              <a:t>Videre</a:t>
            </a:r>
            <a:r>
              <a:rPr lang="en-US" sz="2300">
                <a:solidFill>
                  <a:srgbClr val="FEFFFF"/>
                </a:solidFill>
              </a:rPr>
              <a:t> studier UTEN </a:t>
            </a:r>
            <a:r>
              <a:rPr lang="en-US" sz="2300" err="1">
                <a:solidFill>
                  <a:srgbClr val="FEFFFF"/>
                </a:solidFill>
              </a:rPr>
              <a:t>påbygg</a:t>
            </a:r>
            <a:r>
              <a:rPr lang="en-US" sz="2300">
                <a:solidFill>
                  <a:srgbClr val="FEFFFF"/>
                </a:solidFill>
              </a:rPr>
              <a:t> - </a:t>
            </a:r>
            <a:r>
              <a:rPr lang="en-US" sz="2300">
                <a:solidFill>
                  <a:srgbClr val="FEFFFF"/>
                </a:solidFill>
                <a:hlinkClick r:id="rId2"/>
              </a:rPr>
              <a:t>https://utdanning.no/utdanningsoversikt/y-veien</a:t>
            </a:r>
            <a:r>
              <a:rPr lang="en-US" sz="2300">
                <a:solidFill>
                  <a:srgbClr val="FEFFFF"/>
                </a:solidFill>
              </a:rPr>
              <a:t> </a:t>
            </a:r>
            <a:br>
              <a:rPr lang="en-US" sz="2300">
                <a:solidFill>
                  <a:srgbClr val="FEFFFF"/>
                </a:solidFill>
              </a:rPr>
            </a:br>
            <a:br>
              <a:rPr lang="en-US" sz="2300">
                <a:solidFill>
                  <a:srgbClr val="FEFFFF"/>
                </a:solidFill>
              </a:rPr>
            </a:br>
            <a:r>
              <a:rPr lang="en-US" sz="2300">
                <a:solidFill>
                  <a:srgbClr val="FEFFFF"/>
                </a:solidFill>
              </a:rPr>
              <a:t>Eksempel: </a:t>
            </a:r>
            <a:r>
              <a:rPr lang="en-US" sz="2300" err="1">
                <a:solidFill>
                  <a:srgbClr val="FEFFFF"/>
                </a:solidFill>
              </a:rPr>
              <a:t>Høyskolen</a:t>
            </a:r>
            <a:r>
              <a:rPr lang="en-US" sz="2300">
                <a:solidFill>
                  <a:srgbClr val="FEFFFF"/>
                </a:solidFill>
              </a:rPr>
              <a:t> </a:t>
            </a:r>
            <a:r>
              <a:rPr lang="en-US" sz="2300" err="1">
                <a:solidFill>
                  <a:srgbClr val="FEFFFF"/>
                </a:solidFill>
              </a:rPr>
              <a:t>i</a:t>
            </a:r>
            <a:r>
              <a:rPr lang="en-US" sz="2300">
                <a:solidFill>
                  <a:srgbClr val="FEFFFF"/>
                </a:solidFill>
              </a:rPr>
              <a:t> Rena</a:t>
            </a:r>
          </a:p>
        </p:txBody>
      </p:sp>
      <p:pic>
        <p:nvPicPr>
          <p:cNvPr id="1026" name="Picture 2" descr="Oversiktsbilde av studiested Rena">
            <a:extLst>
              <a:ext uri="{FF2B5EF4-FFF2-40B4-BE49-F238E27FC236}">
                <a16:creationId xmlns:a16="http://schemas.microsoft.com/office/drawing/2014/main" id="{1A970C54-F747-DE32-7C2C-1D7DD6A2C6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7" r="38906" b="-1"/>
          <a:stretch>
            <a:fillRect/>
          </a:stretch>
        </p:blipFill>
        <p:spPr bwMode="auto">
          <a:xfrm>
            <a:off x="7540750" y="10"/>
            <a:ext cx="4651250" cy="685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7" name="Freeform 23">
            <a:extLst>
              <a:ext uri="{FF2B5EF4-FFF2-40B4-BE49-F238E27FC236}">
                <a16:creationId xmlns:a16="http://schemas.microsoft.com/office/drawing/2014/main" id="{E5727076-22F1-4B9C-8490-6D1C0E1E9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8404003" cy="857047"/>
          </a:xfrm>
          <a:custGeom>
            <a:avLst/>
            <a:gdLst>
              <a:gd name="connsiteX0" fmla="*/ 0 w 8404003"/>
              <a:gd name="connsiteY0" fmla="*/ 0 h 857047"/>
              <a:gd name="connsiteX1" fmla="*/ 797860 w 8404003"/>
              <a:gd name="connsiteY1" fmla="*/ 0 h 857047"/>
              <a:gd name="connsiteX2" fmla="*/ 2482050 w 8404003"/>
              <a:gd name="connsiteY2" fmla="*/ 0 h 857047"/>
              <a:gd name="connsiteX3" fmla="*/ 3003610 w 8404003"/>
              <a:gd name="connsiteY3" fmla="*/ 0 h 857047"/>
              <a:gd name="connsiteX4" fmla="*/ 3219959 w 8404003"/>
              <a:gd name="connsiteY4" fmla="*/ 0 h 857047"/>
              <a:gd name="connsiteX5" fmla="*/ 3311869 w 8404003"/>
              <a:gd name="connsiteY5" fmla="*/ 0 h 857047"/>
              <a:gd name="connsiteX6" fmla="*/ 3326218 w 8404003"/>
              <a:gd name="connsiteY6" fmla="*/ 0 h 857047"/>
              <a:gd name="connsiteX7" fmla="*/ 3426656 w 8404003"/>
              <a:gd name="connsiteY7" fmla="*/ 0 h 857047"/>
              <a:gd name="connsiteX8" fmla="*/ 3516436 w 8404003"/>
              <a:gd name="connsiteY8" fmla="*/ 0 h 857047"/>
              <a:gd name="connsiteX9" fmla="*/ 3601649 w 8404003"/>
              <a:gd name="connsiteY9" fmla="*/ 0 h 857047"/>
              <a:gd name="connsiteX10" fmla="*/ 3699274 w 8404003"/>
              <a:gd name="connsiteY10" fmla="*/ 0 h 857047"/>
              <a:gd name="connsiteX11" fmla="*/ 3718421 w 8404003"/>
              <a:gd name="connsiteY11" fmla="*/ 0 h 857047"/>
              <a:gd name="connsiteX12" fmla="*/ 3910939 w 8404003"/>
              <a:gd name="connsiteY12" fmla="*/ 0 h 857047"/>
              <a:gd name="connsiteX13" fmla="*/ 3927053 w 8404003"/>
              <a:gd name="connsiteY13" fmla="*/ 0 h 857047"/>
              <a:gd name="connsiteX14" fmla="*/ 4198137 w 8404003"/>
              <a:gd name="connsiteY14" fmla="*/ 0 h 857047"/>
              <a:gd name="connsiteX15" fmla="*/ 4230161 w 8404003"/>
              <a:gd name="connsiteY15" fmla="*/ 0 h 857047"/>
              <a:gd name="connsiteX16" fmla="*/ 4245215 w 8404003"/>
              <a:gd name="connsiteY16" fmla="*/ 0 h 857047"/>
              <a:gd name="connsiteX17" fmla="*/ 4350592 w 8404003"/>
              <a:gd name="connsiteY17" fmla="*/ 0 h 857047"/>
              <a:gd name="connsiteX18" fmla="*/ 4357296 w 8404003"/>
              <a:gd name="connsiteY18" fmla="*/ 0 h 857047"/>
              <a:gd name="connsiteX19" fmla="*/ 4404222 w 8404003"/>
              <a:gd name="connsiteY19" fmla="*/ 0 h 857047"/>
              <a:gd name="connsiteX20" fmla="*/ 4531592 w 8404003"/>
              <a:gd name="connsiteY20" fmla="*/ 0 h 857047"/>
              <a:gd name="connsiteX21" fmla="*/ 4598953 w 8404003"/>
              <a:gd name="connsiteY21" fmla="*/ 0 h 857047"/>
              <a:gd name="connsiteX22" fmla="*/ 4779630 w 8404003"/>
              <a:gd name="connsiteY22" fmla="*/ 0 h 857047"/>
              <a:gd name="connsiteX23" fmla="*/ 5132321 w 8404003"/>
              <a:gd name="connsiteY23" fmla="*/ 0 h 857047"/>
              <a:gd name="connsiteX24" fmla="*/ 5141543 w 8404003"/>
              <a:gd name="connsiteY24" fmla="*/ 0 h 857047"/>
              <a:gd name="connsiteX25" fmla="*/ 5188556 w 8404003"/>
              <a:gd name="connsiteY25" fmla="*/ 0 h 857047"/>
              <a:gd name="connsiteX26" fmla="*/ 5206100 w 8404003"/>
              <a:gd name="connsiteY26" fmla="*/ 0 h 857047"/>
              <a:gd name="connsiteX27" fmla="*/ 5722554 w 8404003"/>
              <a:gd name="connsiteY27" fmla="*/ 0 h 857047"/>
              <a:gd name="connsiteX28" fmla="*/ 5732230 w 8404003"/>
              <a:gd name="connsiteY28" fmla="*/ 0 h 857047"/>
              <a:gd name="connsiteX29" fmla="*/ 5798594 w 8404003"/>
              <a:gd name="connsiteY29" fmla="*/ 0 h 857047"/>
              <a:gd name="connsiteX30" fmla="*/ 5799962 w 8404003"/>
              <a:gd name="connsiteY30" fmla="*/ 0 h 857047"/>
              <a:gd name="connsiteX31" fmla="*/ 6338565 w 8404003"/>
              <a:gd name="connsiteY31" fmla="*/ 0 h 857047"/>
              <a:gd name="connsiteX32" fmla="*/ 6649966 w 8404003"/>
              <a:gd name="connsiteY32" fmla="*/ 0 h 857047"/>
              <a:gd name="connsiteX33" fmla="*/ 6730668 w 8404003"/>
              <a:gd name="connsiteY33" fmla="*/ 0 h 857047"/>
              <a:gd name="connsiteX34" fmla="*/ 7178721 w 8404003"/>
              <a:gd name="connsiteY34" fmla="*/ 0 h 857047"/>
              <a:gd name="connsiteX35" fmla="*/ 7277889 w 8404003"/>
              <a:gd name="connsiteY35" fmla="*/ 0 h 857047"/>
              <a:gd name="connsiteX36" fmla="*/ 7782893 w 8404003"/>
              <a:gd name="connsiteY36" fmla="*/ 0 h 857047"/>
              <a:gd name="connsiteX37" fmla="*/ 8006080 w 8404003"/>
              <a:gd name="connsiteY37" fmla="*/ 0 h 857047"/>
              <a:gd name="connsiteX38" fmla="*/ 8030270 w 8404003"/>
              <a:gd name="connsiteY38" fmla="*/ 10516 h 857047"/>
              <a:gd name="connsiteX39" fmla="*/ 8035108 w 8404003"/>
              <a:gd name="connsiteY39" fmla="*/ 15774 h 857047"/>
              <a:gd name="connsiteX40" fmla="*/ 8393118 w 8404003"/>
              <a:gd name="connsiteY40" fmla="*/ 404863 h 857047"/>
              <a:gd name="connsiteX41" fmla="*/ 8393118 w 8404003"/>
              <a:gd name="connsiteY41" fmla="*/ 452185 h 857047"/>
              <a:gd name="connsiteX42" fmla="*/ 8035108 w 8404003"/>
              <a:gd name="connsiteY42" fmla="*/ 841273 h 857047"/>
              <a:gd name="connsiteX43" fmla="*/ 8030270 w 8404003"/>
              <a:gd name="connsiteY43" fmla="*/ 846531 h 857047"/>
              <a:gd name="connsiteX44" fmla="*/ 8006080 w 8404003"/>
              <a:gd name="connsiteY44" fmla="*/ 857047 h 857047"/>
              <a:gd name="connsiteX45" fmla="*/ 7889742 w 8404003"/>
              <a:gd name="connsiteY45" fmla="*/ 857047 h 857047"/>
              <a:gd name="connsiteX46" fmla="*/ 7782893 w 8404003"/>
              <a:gd name="connsiteY46" fmla="*/ 857047 h 857047"/>
              <a:gd name="connsiteX47" fmla="*/ 7776190 w 8404003"/>
              <a:gd name="connsiteY47" fmla="*/ 857047 h 857047"/>
              <a:gd name="connsiteX48" fmla="*/ 7730315 w 8404003"/>
              <a:gd name="connsiteY48" fmla="*/ 857047 h 857047"/>
              <a:gd name="connsiteX49" fmla="*/ 7729264 w 8404003"/>
              <a:gd name="connsiteY49" fmla="*/ 857047 h 857047"/>
              <a:gd name="connsiteX50" fmla="*/ 7601893 w 8404003"/>
              <a:gd name="connsiteY50" fmla="*/ 857047 h 857047"/>
              <a:gd name="connsiteX51" fmla="*/ 7467477 w 8404003"/>
              <a:gd name="connsiteY51" fmla="*/ 857047 h 857047"/>
              <a:gd name="connsiteX52" fmla="*/ 7353856 w 8404003"/>
              <a:gd name="connsiteY52" fmla="*/ 857047 h 857047"/>
              <a:gd name="connsiteX53" fmla="*/ 7075374 w 8404003"/>
              <a:gd name="connsiteY53" fmla="*/ 857047 h 857047"/>
              <a:gd name="connsiteX54" fmla="*/ 6944929 w 8404003"/>
              <a:gd name="connsiteY54" fmla="*/ 857047 h 857047"/>
              <a:gd name="connsiteX55" fmla="*/ 6528153 w 8404003"/>
              <a:gd name="connsiteY55" fmla="*/ 857047 h 857047"/>
              <a:gd name="connsiteX56" fmla="*/ 6334891 w 8404003"/>
              <a:gd name="connsiteY56" fmla="*/ 857047 h 857047"/>
              <a:gd name="connsiteX57" fmla="*/ 5799962 w 8404003"/>
              <a:gd name="connsiteY57" fmla="*/ 857047 h 857047"/>
              <a:gd name="connsiteX58" fmla="*/ 5722554 w 8404003"/>
              <a:gd name="connsiteY58" fmla="*/ 857047 h 857047"/>
              <a:gd name="connsiteX59" fmla="*/ 5648775 w 8404003"/>
              <a:gd name="connsiteY59" fmla="*/ 857047 h 857047"/>
              <a:gd name="connsiteX60" fmla="*/ 5483520 w 8404003"/>
              <a:gd name="connsiteY60" fmla="*/ 857047 h 857047"/>
              <a:gd name="connsiteX61" fmla="*/ 5473550 w 8404003"/>
              <a:gd name="connsiteY61" fmla="*/ 857047 h 857047"/>
              <a:gd name="connsiteX62" fmla="*/ 5132321 w 8404003"/>
              <a:gd name="connsiteY62" fmla="*/ 857047 h 857047"/>
              <a:gd name="connsiteX63" fmla="*/ 5047108 w 8404003"/>
              <a:gd name="connsiteY63" fmla="*/ 857047 h 857047"/>
              <a:gd name="connsiteX64" fmla="*/ 4954764 w 8404003"/>
              <a:gd name="connsiteY64" fmla="*/ 857047 h 857047"/>
              <a:gd name="connsiteX65" fmla="*/ 4930335 w 8404003"/>
              <a:gd name="connsiteY65" fmla="*/ 857047 h 857047"/>
              <a:gd name="connsiteX66" fmla="*/ 4450619 w 8404003"/>
              <a:gd name="connsiteY66" fmla="*/ 857047 h 857047"/>
              <a:gd name="connsiteX67" fmla="*/ 4350592 w 8404003"/>
              <a:gd name="connsiteY67" fmla="*/ 857047 h 857047"/>
              <a:gd name="connsiteX68" fmla="*/ 4335538 w 8404003"/>
              <a:gd name="connsiteY68" fmla="*/ 857047 h 857047"/>
              <a:gd name="connsiteX69" fmla="*/ 4230161 w 8404003"/>
              <a:gd name="connsiteY69" fmla="*/ 857047 h 857047"/>
              <a:gd name="connsiteX70" fmla="*/ 4215812 w 8404003"/>
              <a:gd name="connsiteY70" fmla="*/ 857047 h 857047"/>
              <a:gd name="connsiteX71" fmla="*/ 4115374 w 8404003"/>
              <a:gd name="connsiteY71" fmla="*/ 857047 h 857047"/>
              <a:gd name="connsiteX72" fmla="*/ 4049804 w 8404003"/>
              <a:gd name="connsiteY72" fmla="*/ 857047 h 857047"/>
              <a:gd name="connsiteX73" fmla="*/ 3842757 w 8404003"/>
              <a:gd name="connsiteY73" fmla="*/ 857047 h 857047"/>
              <a:gd name="connsiteX74" fmla="*/ 3614977 w 8404003"/>
              <a:gd name="connsiteY74" fmla="*/ 857047 h 857047"/>
              <a:gd name="connsiteX75" fmla="*/ 3516436 w 8404003"/>
              <a:gd name="connsiteY75" fmla="*/ 857047 h 857047"/>
              <a:gd name="connsiteX76" fmla="*/ 3452333 w 8404003"/>
              <a:gd name="connsiteY76" fmla="*/ 857047 h 857047"/>
              <a:gd name="connsiteX77" fmla="*/ 3311869 w 8404003"/>
              <a:gd name="connsiteY77" fmla="*/ 857047 h 857047"/>
              <a:gd name="connsiteX78" fmla="*/ 3300088 w 8404003"/>
              <a:gd name="connsiteY78" fmla="*/ 857047 h 857047"/>
              <a:gd name="connsiteX79" fmla="*/ 3272588 w 8404003"/>
              <a:gd name="connsiteY79" fmla="*/ 857047 h 857047"/>
              <a:gd name="connsiteX80" fmla="*/ 3179295 w 8404003"/>
              <a:gd name="connsiteY80" fmla="*/ 857047 h 857047"/>
              <a:gd name="connsiteX81" fmla="*/ 3003610 w 8404003"/>
              <a:gd name="connsiteY81" fmla="*/ 857047 h 857047"/>
              <a:gd name="connsiteX82" fmla="*/ 2997618 w 8404003"/>
              <a:gd name="connsiteY82" fmla="*/ 857047 h 857047"/>
              <a:gd name="connsiteX83" fmla="*/ 797860 w 8404003"/>
              <a:gd name="connsiteY83" fmla="*/ 857047 h 857047"/>
              <a:gd name="connsiteX84" fmla="*/ 0 w 8404003"/>
              <a:gd name="connsiteY84" fmla="*/ 857047 h 857047"/>
              <a:gd name="connsiteX85" fmla="*/ 0 w 8404003"/>
              <a:gd name="connsiteY85" fmla="*/ 0 h 85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8404003" h="857047">
                <a:moveTo>
                  <a:pt x="0" y="0"/>
                </a:moveTo>
                <a:cubicBezTo>
                  <a:pt x="0" y="0"/>
                  <a:pt x="0" y="0"/>
                  <a:pt x="797860" y="0"/>
                </a:cubicBezTo>
                <a:cubicBezTo>
                  <a:pt x="797860" y="0"/>
                  <a:pt x="797860" y="0"/>
                  <a:pt x="2482050" y="0"/>
                </a:cubicBezTo>
                <a:lnTo>
                  <a:pt x="3003610" y="0"/>
                </a:lnTo>
                <a:cubicBezTo>
                  <a:pt x="3003610" y="0"/>
                  <a:pt x="3003610" y="0"/>
                  <a:pt x="3219959" y="0"/>
                </a:cubicBezTo>
                <a:lnTo>
                  <a:pt x="3311869" y="0"/>
                </a:lnTo>
                <a:lnTo>
                  <a:pt x="3326218" y="0"/>
                </a:lnTo>
                <a:lnTo>
                  <a:pt x="3426656" y="0"/>
                </a:lnTo>
                <a:lnTo>
                  <a:pt x="3516436" y="0"/>
                </a:lnTo>
                <a:cubicBezTo>
                  <a:pt x="3516436" y="0"/>
                  <a:pt x="3516436" y="0"/>
                  <a:pt x="3601649" y="0"/>
                </a:cubicBezTo>
                <a:lnTo>
                  <a:pt x="3699274" y="0"/>
                </a:lnTo>
                <a:lnTo>
                  <a:pt x="3718421" y="0"/>
                </a:lnTo>
                <a:cubicBezTo>
                  <a:pt x="3768918" y="0"/>
                  <a:pt x="3832038" y="0"/>
                  <a:pt x="3910939" y="0"/>
                </a:cubicBezTo>
                <a:lnTo>
                  <a:pt x="3927053" y="0"/>
                </a:lnTo>
                <a:lnTo>
                  <a:pt x="4198137" y="0"/>
                </a:lnTo>
                <a:lnTo>
                  <a:pt x="4230161" y="0"/>
                </a:lnTo>
                <a:lnTo>
                  <a:pt x="4245215" y="0"/>
                </a:lnTo>
                <a:lnTo>
                  <a:pt x="4350592" y="0"/>
                </a:lnTo>
                <a:lnTo>
                  <a:pt x="4357296" y="0"/>
                </a:lnTo>
                <a:lnTo>
                  <a:pt x="4404222" y="0"/>
                </a:lnTo>
                <a:lnTo>
                  <a:pt x="4531592" y="0"/>
                </a:lnTo>
                <a:lnTo>
                  <a:pt x="4598953" y="0"/>
                </a:lnTo>
                <a:lnTo>
                  <a:pt x="4779630" y="0"/>
                </a:lnTo>
                <a:lnTo>
                  <a:pt x="5132321" y="0"/>
                </a:lnTo>
                <a:cubicBezTo>
                  <a:pt x="5132321" y="0"/>
                  <a:pt x="5132321" y="0"/>
                  <a:pt x="5141543" y="0"/>
                </a:cubicBezTo>
                <a:lnTo>
                  <a:pt x="5188556" y="0"/>
                </a:lnTo>
                <a:lnTo>
                  <a:pt x="5206100" y="0"/>
                </a:lnTo>
                <a:cubicBezTo>
                  <a:pt x="5279879" y="0"/>
                  <a:pt x="5427438" y="0"/>
                  <a:pt x="5722554" y="0"/>
                </a:cubicBezTo>
                <a:cubicBezTo>
                  <a:pt x="5722554" y="0"/>
                  <a:pt x="5722554" y="0"/>
                  <a:pt x="5732230" y="0"/>
                </a:cubicBezTo>
                <a:lnTo>
                  <a:pt x="5798594" y="0"/>
                </a:lnTo>
                <a:lnTo>
                  <a:pt x="5799962" y="0"/>
                </a:lnTo>
                <a:cubicBezTo>
                  <a:pt x="5799962" y="0"/>
                  <a:pt x="5799962" y="0"/>
                  <a:pt x="6338565" y="0"/>
                </a:cubicBezTo>
                <a:lnTo>
                  <a:pt x="6649966" y="0"/>
                </a:lnTo>
                <a:lnTo>
                  <a:pt x="6730668" y="0"/>
                </a:lnTo>
                <a:lnTo>
                  <a:pt x="7178721" y="0"/>
                </a:lnTo>
                <a:lnTo>
                  <a:pt x="7277889" y="0"/>
                </a:lnTo>
                <a:lnTo>
                  <a:pt x="7782893" y="0"/>
                </a:lnTo>
                <a:lnTo>
                  <a:pt x="8006080" y="0"/>
                </a:lnTo>
                <a:cubicBezTo>
                  <a:pt x="8015756" y="0"/>
                  <a:pt x="8025432" y="5258"/>
                  <a:pt x="8030270" y="10516"/>
                </a:cubicBezTo>
                <a:cubicBezTo>
                  <a:pt x="8030270" y="10516"/>
                  <a:pt x="8035108" y="10516"/>
                  <a:pt x="8035108" y="15774"/>
                </a:cubicBezTo>
                <a:cubicBezTo>
                  <a:pt x="8035108" y="15774"/>
                  <a:pt x="8035108" y="15774"/>
                  <a:pt x="8393118" y="404863"/>
                </a:cubicBezTo>
                <a:cubicBezTo>
                  <a:pt x="8407632" y="415379"/>
                  <a:pt x="8407632" y="436411"/>
                  <a:pt x="8393118" y="452185"/>
                </a:cubicBezTo>
                <a:cubicBezTo>
                  <a:pt x="8393118" y="452185"/>
                  <a:pt x="8393118" y="452185"/>
                  <a:pt x="8035108" y="841273"/>
                </a:cubicBezTo>
                <a:cubicBezTo>
                  <a:pt x="8035108" y="841273"/>
                  <a:pt x="8030270" y="841273"/>
                  <a:pt x="8030270" y="846531"/>
                </a:cubicBezTo>
                <a:cubicBezTo>
                  <a:pt x="8025432" y="851789"/>
                  <a:pt x="8015756" y="857047"/>
                  <a:pt x="8006080" y="857047"/>
                </a:cubicBezTo>
                <a:cubicBezTo>
                  <a:pt x="8006080" y="857047"/>
                  <a:pt x="8006080" y="857047"/>
                  <a:pt x="7889742" y="857047"/>
                </a:cubicBezTo>
                <a:lnTo>
                  <a:pt x="7782893" y="857047"/>
                </a:lnTo>
                <a:lnTo>
                  <a:pt x="7776190" y="857047"/>
                </a:lnTo>
                <a:lnTo>
                  <a:pt x="7730315" y="857047"/>
                </a:lnTo>
                <a:lnTo>
                  <a:pt x="7729264" y="857047"/>
                </a:lnTo>
                <a:lnTo>
                  <a:pt x="7601893" y="857047"/>
                </a:lnTo>
                <a:lnTo>
                  <a:pt x="7467477" y="857047"/>
                </a:lnTo>
                <a:lnTo>
                  <a:pt x="7353856" y="857047"/>
                </a:lnTo>
                <a:lnTo>
                  <a:pt x="7075374" y="857047"/>
                </a:lnTo>
                <a:lnTo>
                  <a:pt x="6944929" y="857047"/>
                </a:lnTo>
                <a:lnTo>
                  <a:pt x="6528153" y="857047"/>
                </a:lnTo>
                <a:lnTo>
                  <a:pt x="6334891" y="857047"/>
                </a:lnTo>
                <a:lnTo>
                  <a:pt x="5799962" y="857047"/>
                </a:lnTo>
                <a:cubicBezTo>
                  <a:pt x="5799962" y="857047"/>
                  <a:pt x="5799962" y="857047"/>
                  <a:pt x="5722554" y="857047"/>
                </a:cubicBezTo>
                <a:cubicBezTo>
                  <a:pt x="5722554" y="857047"/>
                  <a:pt x="5722554" y="857047"/>
                  <a:pt x="5648775" y="857047"/>
                </a:cubicBezTo>
                <a:lnTo>
                  <a:pt x="5483520" y="857047"/>
                </a:lnTo>
                <a:lnTo>
                  <a:pt x="5473550" y="857047"/>
                </a:lnTo>
                <a:cubicBezTo>
                  <a:pt x="5390548" y="857047"/>
                  <a:pt x="5279879" y="857047"/>
                  <a:pt x="5132321" y="857047"/>
                </a:cubicBezTo>
                <a:cubicBezTo>
                  <a:pt x="5132321" y="857047"/>
                  <a:pt x="5132321" y="857047"/>
                  <a:pt x="5047108" y="857047"/>
                </a:cubicBezTo>
                <a:lnTo>
                  <a:pt x="4954764" y="857047"/>
                </a:lnTo>
                <a:lnTo>
                  <a:pt x="4930335" y="857047"/>
                </a:lnTo>
                <a:cubicBezTo>
                  <a:pt x="4829342" y="857047"/>
                  <a:pt x="4677853" y="857047"/>
                  <a:pt x="4450619" y="857047"/>
                </a:cubicBezTo>
                <a:lnTo>
                  <a:pt x="4350592" y="857047"/>
                </a:lnTo>
                <a:lnTo>
                  <a:pt x="4335538" y="857047"/>
                </a:lnTo>
                <a:lnTo>
                  <a:pt x="4230161" y="857047"/>
                </a:lnTo>
                <a:lnTo>
                  <a:pt x="4215812" y="857047"/>
                </a:lnTo>
                <a:lnTo>
                  <a:pt x="4115374" y="857047"/>
                </a:lnTo>
                <a:lnTo>
                  <a:pt x="4049804" y="857047"/>
                </a:lnTo>
                <a:lnTo>
                  <a:pt x="3842757" y="857047"/>
                </a:lnTo>
                <a:lnTo>
                  <a:pt x="3614977" y="857047"/>
                </a:lnTo>
                <a:lnTo>
                  <a:pt x="3516436" y="857047"/>
                </a:lnTo>
                <a:cubicBezTo>
                  <a:pt x="3516436" y="857047"/>
                  <a:pt x="3516436" y="857047"/>
                  <a:pt x="3452333" y="857047"/>
                </a:cubicBezTo>
                <a:lnTo>
                  <a:pt x="3311869" y="857047"/>
                </a:lnTo>
                <a:lnTo>
                  <a:pt x="3300088" y="857047"/>
                </a:lnTo>
                <a:lnTo>
                  <a:pt x="3272588" y="857047"/>
                </a:lnTo>
                <a:lnTo>
                  <a:pt x="3179295" y="857047"/>
                </a:lnTo>
                <a:lnTo>
                  <a:pt x="3003610" y="857047"/>
                </a:lnTo>
                <a:lnTo>
                  <a:pt x="2997618" y="857047"/>
                </a:lnTo>
                <a:cubicBezTo>
                  <a:pt x="2683367" y="857047"/>
                  <a:pt x="2054864" y="857047"/>
                  <a:pt x="797860" y="857047"/>
                </a:cubicBezTo>
                <a:cubicBezTo>
                  <a:pt x="797860" y="857047"/>
                  <a:pt x="797860" y="857047"/>
                  <a:pt x="0" y="857047"/>
                </a:cubicBezTo>
                <a:cubicBezTo>
                  <a:pt x="0" y="857047"/>
                  <a:pt x="0" y="85704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9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27737A0-D7E0-4415-8E90-FD4F69E76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06CE375-B39D-4C51-A858-F4A383311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4EA8B46-395C-41F6-BE09-548B108098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C7EDC6D-8B00-48D9-B8FD-9B5285FB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E4BD3C3-5C1B-4305-BFA1-9054820B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635ED79-E821-4CFD-9F97-D6137E5DC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2FD5F9A-0D1B-4304-AC95-EA6A4E70E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9BB96F9-6F99-413C-909E-6FCF017C1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CCAEE3F-DFD6-4F56-91DF-94C71526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A9965128-6557-433B-B75B-BDF307311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ACA7D22-11B5-4768-B195-51BF6E7C1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0AD997-8BE7-4F95-8B7C-4E59DA1AC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E270B5A-1647-4C9C-BA5F-6BC559F869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D8AB18-1DD7-4D60-B9FA-190B47BB2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157"/>
            <a:ext cx="2356675" cy="6853096"/>
            <a:chOff x="6627813" y="195610"/>
            <a:chExt cx="1952625" cy="5678141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AE3C8994-22F6-4B7D-B50B-80ECD1E2A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DDCDE2FF-5BFC-4807-AB1E-D6928F8F4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63EF93F1-6EAF-4409-A623-76533740E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ED3B5256-3F5C-4FDE-8A9A-5A124E92BA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ED5D4282-BFB9-4BFC-A20D-18E1C4EEA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3E6394EB-0752-433A-BA70-AF42B45F17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DF27BE5F-DA8D-4260-9D0D-69E9CE146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9A6E5CBE-AE54-40B7-9A00-E3975FEAC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6C307890-5461-4D51-ADA6-A3DA6D35B8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3F9B7E4B-6412-4B97-AD48-30B1F61F3B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D345D359-869B-4305-B7D7-0B5C4FDEC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2F688B27-AEB8-45BD-9597-78A97EE0DD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4EB21FA6-8B6A-4699-8408-91E699800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664D6319-AE80-458F-A2C6-1F0351266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nb-NO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3262980-E907-4930-9E6E-3DC2025C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345BCB3-82AD-44EF-93D1-4317470EB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41638B"/>
                </a:solidFill>
              </a:rPr>
              <a:t>Eksempel tidligere elev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D53EBD-B361-45AD-8ABF-9270B20B4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4163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D995ECB-62EA-4D3B-A2D2-956AFDB4D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225" y="2133600"/>
            <a:ext cx="3650278" cy="375925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buClr>
                <a:srgbClr val="CE8573"/>
              </a:buClr>
            </a:pPr>
            <a:r>
              <a:rPr lang="en-US"/>
              <a:t>Gikk VG1 + VG2 Salg, service og sikkerhet </a:t>
            </a:r>
          </a:p>
          <a:p>
            <a:pPr>
              <a:lnSpc>
                <a:spcPct val="90000"/>
              </a:lnSpc>
              <a:buClr>
                <a:srgbClr val="CE8573"/>
              </a:buClr>
            </a:pPr>
            <a:r>
              <a:rPr lang="en-US"/>
              <a:t>VG3 Lærling 2 år i Vinmonopolet (kontor og administrasjon)</a:t>
            </a:r>
          </a:p>
          <a:p>
            <a:pPr>
              <a:lnSpc>
                <a:spcPct val="90000"/>
              </a:lnSpc>
              <a:buClr>
                <a:srgbClr val="CE8573"/>
              </a:buClr>
            </a:pPr>
            <a:r>
              <a:rPr lang="en-US"/>
              <a:t>Valgte Y-veien på Rena høyskole med fagene: Serviceledelse og markedsføring, Ledelse og digitalisering</a:t>
            </a:r>
          </a:p>
          <a:p>
            <a:pPr>
              <a:lnSpc>
                <a:spcPct val="90000"/>
              </a:lnSpc>
              <a:buClr>
                <a:srgbClr val="CE8573"/>
              </a:buClr>
            </a:pPr>
            <a:r>
              <a:rPr lang="en-US"/>
              <a:t>Ferdig bachelor </a:t>
            </a:r>
          </a:p>
          <a:p>
            <a:pPr>
              <a:lnSpc>
                <a:spcPct val="90000"/>
              </a:lnSpc>
              <a:buClr>
                <a:srgbClr val="CE8573"/>
              </a:buClr>
            </a:pPr>
            <a:r>
              <a:rPr lang="en-US"/>
              <a:t>Søker på lederstillinger</a:t>
            </a:r>
          </a:p>
          <a:p>
            <a:pPr>
              <a:lnSpc>
                <a:spcPct val="90000"/>
              </a:lnSpc>
              <a:buClr>
                <a:srgbClr val="CE8573"/>
              </a:buClr>
            </a:pPr>
            <a:endParaRPr lang="en-US"/>
          </a:p>
          <a:p>
            <a:pPr>
              <a:lnSpc>
                <a:spcPct val="90000"/>
              </a:lnSpc>
              <a:buClr>
                <a:srgbClr val="CE8573"/>
              </a:buClr>
            </a:pPr>
            <a:endParaRPr lang="en-US"/>
          </a:p>
        </p:txBody>
      </p:sp>
      <p:sp>
        <p:nvSpPr>
          <p:cNvPr id="46" name="Freeform 11">
            <a:extLst>
              <a:ext uri="{FF2B5EF4-FFF2-40B4-BE49-F238E27FC236}">
                <a16:creationId xmlns:a16="http://schemas.microsoft.com/office/drawing/2014/main" id="{DA1A4CE7-6399-4B37-ACE2-CFC4B4077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3B6C27C-0422-4E54-87AD-8F97A9D5FB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382" r="1380" b="-2"/>
          <a:stretch>
            <a:fillRect/>
          </a:stretch>
        </p:blipFill>
        <p:spPr>
          <a:xfrm>
            <a:off x="4619543" y="10"/>
            <a:ext cx="7572457" cy="68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44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øytidelig utdeling av Fag- og Svennebrev på Oslo Rådhus">
            <a:extLst>
              <a:ext uri="{FF2B5EF4-FFF2-40B4-BE49-F238E27FC236}">
                <a16:creationId xmlns:a16="http://schemas.microsoft.com/office/drawing/2014/main" id="{E8723D9A-2550-6553-E9AF-CB15B24E47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006" b="28489"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E78287D-553E-FE88-3E17-6120CF411A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05" r="-2" b="17525"/>
          <a:stretch>
            <a:fillRect/>
          </a:stretch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4" name="Bilde 3" descr="Høytidelig utdeling av Fag- og Svennebrev på Oslo Rådhus">
            <a:extLst>
              <a:ext uri="{FF2B5EF4-FFF2-40B4-BE49-F238E27FC236}">
                <a16:creationId xmlns:a16="http://schemas.microsoft.com/office/drawing/2014/main" id="{69192B95-6263-F963-3308-7269116644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" b="16734"/>
          <a:stretch>
            <a:fillRect/>
          </a:stretch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D694734-662B-61B0-1299-8A3A65BF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27048"/>
            <a:ext cx="5020056" cy="2770632"/>
          </a:xfrm>
        </p:spPr>
        <p:txBody>
          <a:bodyPr>
            <a:normAutofit/>
          </a:bodyPr>
          <a:lstStyle/>
          <a:p>
            <a:pPr algn="l"/>
            <a:r>
              <a:rPr lang="nb-NO" sz="5400" dirty="0"/>
              <a:t>Veien til læreplass og fagbrev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3A3D4F7-E135-C96A-5DB8-B629AA4F1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4690872"/>
            <a:ext cx="4919472" cy="1335024"/>
          </a:xfrm>
        </p:spPr>
        <p:txBody>
          <a:bodyPr>
            <a:normAutofit/>
          </a:bodyPr>
          <a:lstStyle/>
          <a:p>
            <a:pPr algn="l"/>
            <a:endParaRPr lang="nb-NO" sz="2800"/>
          </a:p>
        </p:txBody>
      </p:sp>
      <p:pic>
        <p:nvPicPr>
          <p:cNvPr id="5" name="Bilde 4" descr="Feiret fagbrev i Oslo rådhus">
            <a:extLst>
              <a:ext uri="{FF2B5EF4-FFF2-40B4-BE49-F238E27FC236}">
                <a16:creationId xmlns:a16="http://schemas.microsoft.com/office/drawing/2014/main" id="{E6836E56-C352-A23B-E7CB-E8785A799B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850" r="4934" b="3"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41473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8DB2CA0E-AA86-047D-ED84-22C50C21C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19" y="1655567"/>
            <a:ext cx="9141713" cy="3546866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93071FA-EAC8-C1E4-67C3-7ED8A4F9E8A4}"/>
              </a:ext>
            </a:extLst>
          </p:cNvPr>
          <p:cNvSpPr txBox="1"/>
          <p:nvPr/>
        </p:nvSpPr>
        <p:spPr>
          <a:xfrm>
            <a:off x="2079170" y="1034143"/>
            <a:ext cx="5226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Studieløp videregående skole</a:t>
            </a:r>
          </a:p>
        </p:txBody>
      </p:sp>
    </p:spTree>
    <p:extLst>
      <p:ext uri="{BB962C8B-B14F-4D97-AF65-F5344CB8AC3E}">
        <p14:creationId xmlns:p14="http://schemas.microsoft.com/office/powerpoint/2010/main" val="1006738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1B1D9C8-9705-1091-5E3F-A25C6A89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87" y="2710543"/>
            <a:ext cx="6895446" cy="385551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F4372C0-3299-16C8-CE09-715E8F612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614" y="804672"/>
            <a:ext cx="5760699" cy="303292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97A6FD9-F86A-74DE-0A63-8B24ED458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8619" y="3959052"/>
            <a:ext cx="4620044" cy="248554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C810801-13B7-853B-53A7-1949C8EA5CF2}"/>
              </a:ext>
            </a:extLst>
          </p:cNvPr>
          <p:cNvSpPr txBox="1"/>
          <p:nvPr/>
        </p:nvSpPr>
        <p:spPr>
          <a:xfrm>
            <a:off x="1055914" y="914400"/>
            <a:ext cx="39291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dirty="0">
                <a:solidFill>
                  <a:srgbClr val="00B050"/>
                </a:solidFill>
              </a:rPr>
              <a:t>Sikkerhetsfaget</a:t>
            </a:r>
          </a:p>
        </p:txBody>
      </p:sp>
    </p:spTree>
    <p:extLst>
      <p:ext uri="{BB962C8B-B14F-4D97-AF65-F5344CB8AC3E}">
        <p14:creationId xmlns:p14="http://schemas.microsoft.com/office/powerpoint/2010/main" val="2899368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0DBC53F-0C8F-9753-3854-622B69DCB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60" y="1774371"/>
            <a:ext cx="6862508" cy="4590306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CD4EBDC-F6BA-2AC3-C74D-362816408C59}"/>
              </a:ext>
            </a:extLst>
          </p:cNvPr>
          <p:cNvSpPr txBox="1"/>
          <p:nvPr/>
        </p:nvSpPr>
        <p:spPr>
          <a:xfrm>
            <a:off x="859971" y="620486"/>
            <a:ext cx="37016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800" dirty="0">
                <a:solidFill>
                  <a:srgbClr val="00B050"/>
                </a:solidFill>
              </a:rPr>
              <a:t>SOSO    - salg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9CC17C6-C5B7-42A6-E5A3-4DD1AD8D4205}"/>
              </a:ext>
            </a:extLst>
          </p:cNvPr>
          <p:cNvSpPr txBox="1"/>
          <p:nvPr/>
        </p:nvSpPr>
        <p:spPr>
          <a:xfrm>
            <a:off x="8375904" y="3886200"/>
            <a:ext cx="3130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Ledige </a:t>
            </a:r>
            <a:r>
              <a:rPr lang="nb-NO" dirty="0" err="1"/>
              <a:t>lærplasser</a:t>
            </a:r>
            <a:r>
              <a:rPr lang="nb-NO" dirty="0"/>
              <a:t> nå:</a:t>
            </a:r>
          </a:p>
          <a:p>
            <a:r>
              <a:rPr lang="nb-NO" sz="1100" dirty="0">
                <a:hlinkClick r:id="rId3"/>
              </a:rPr>
              <a:t>Aktuelt | Opplæringskontoret for Salg, Service og Reiseliv, ITM og Logistikk</a:t>
            </a:r>
            <a:r>
              <a:rPr lang="nb-NO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3413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D7CC4F11-1578-8949-D0A6-5EA96FE00B05}"/>
              </a:ext>
            </a:extLst>
          </p:cNvPr>
          <p:cNvSpPr txBox="1"/>
          <p:nvPr/>
        </p:nvSpPr>
        <p:spPr>
          <a:xfrm>
            <a:off x="749808" y="950976"/>
            <a:ext cx="8259120" cy="52322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>
                <a:solidFill>
                  <a:srgbClr val="00B050"/>
                </a:solidFill>
              </a:rPr>
              <a:t>AOF   - salgsfaget /   service- og administrasjonsfaget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Bedrifter de samarbeider med: </a:t>
            </a:r>
            <a:r>
              <a:rPr lang="nb-NO" dirty="0">
                <a:hlinkClick r:id="rId2"/>
              </a:rPr>
              <a:t>Våre lærebedrifter — AOF Opplæringskontor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84C3E15-9CF4-6A6F-B732-23C9ADBAF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527" y="1841554"/>
            <a:ext cx="6681486" cy="361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53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191C3AB-4932-D39C-2BCA-392A9301F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" y="1719280"/>
            <a:ext cx="6849749" cy="377098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003CDC4-09C1-FC06-05AE-1A2E0FE6738C}"/>
              </a:ext>
            </a:extLst>
          </p:cNvPr>
          <p:cNvSpPr txBox="1"/>
          <p:nvPr/>
        </p:nvSpPr>
        <p:spPr>
          <a:xfrm>
            <a:off x="1197429" y="772886"/>
            <a:ext cx="4948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>
                <a:solidFill>
                  <a:srgbClr val="00B050"/>
                </a:solidFill>
              </a:rPr>
              <a:t>OKSR – salg  /  reiseliv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081C5DD-B8A9-D810-7C28-FE24A8F6161A}"/>
              </a:ext>
            </a:extLst>
          </p:cNvPr>
          <p:cNvSpPr txBox="1"/>
          <p:nvPr/>
        </p:nvSpPr>
        <p:spPr>
          <a:xfrm>
            <a:off x="1426464" y="6035040"/>
            <a:ext cx="6569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Bedrifter som tar inn lærlinger:  </a:t>
            </a:r>
            <a:r>
              <a:rPr lang="nb-NO" dirty="0">
                <a:hlinkClick r:id="rId3"/>
              </a:rPr>
              <a:t>Ledig læreplass Østlandet | </a:t>
            </a:r>
            <a:r>
              <a:rPr lang="nb-NO" dirty="0" err="1">
                <a:hlinkClick r:id="rId3"/>
              </a:rPr>
              <a:t>Oksr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6585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27137FF-BB14-9CA0-E44C-B113E8119C42}"/>
              </a:ext>
            </a:extLst>
          </p:cNvPr>
          <p:cNvSpPr txBox="1"/>
          <p:nvPr/>
        </p:nvSpPr>
        <p:spPr>
          <a:xfrm>
            <a:off x="978408" y="923544"/>
            <a:ext cx="66959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>
                <a:solidFill>
                  <a:srgbClr val="00B050"/>
                </a:solidFill>
              </a:rPr>
              <a:t>Lærlingekompaniet     Reiseliv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7ADCD1C-B672-74C4-3779-E63FE85C5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08" y="1620544"/>
            <a:ext cx="7084920" cy="380382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27989553-F487-5DB4-F2FF-705D9ADA82BC}"/>
              </a:ext>
            </a:extLst>
          </p:cNvPr>
          <p:cNvSpPr txBox="1"/>
          <p:nvPr/>
        </p:nvSpPr>
        <p:spPr>
          <a:xfrm>
            <a:off x="1197864" y="6181344"/>
            <a:ext cx="6601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Liste bedrifter reiseliv:  </a:t>
            </a:r>
            <a:r>
              <a:rPr lang="nb-NO" dirty="0">
                <a:hlinkClick r:id="rId3"/>
              </a:rPr>
              <a:t>Reiseliv – </a:t>
            </a:r>
            <a:r>
              <a:rPr lang="nb-NO" dirty="0" err="1">
                <a:hlinkClick r:id="rId3"/>
              </a:rPr>
              <a:t>Lærlingerkompaniet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2569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D5ACE35-3F4A-926A-8A5D-254372276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4" y="2132294"/>
            <a:ext cx="6617294" cy="349213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93A94FD3-9D4B-C697-7808-83EA2D401DCF}"/>
              </a:ext>
            </a:extLst>
          </p:cNvPr>
          <p:cNvSpPr txBox="1"/>
          <p:nvPr/>
        </p:nvSpPr>
        <p:spPr>
          <a:xfrm>
            <a:off x="1001486" y="892629"/>
            <a:ext cx="100326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>
                <a:solidFill>
                  <a:srgbClr val="00B050"/>
                </a:solidFill>
              </a:rPr>
              <a:t>KOM     salgsfaget – mye rettet mot dagligvare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8436CD8-1773-41DE-651F-833FDFCEEB7E}"/>
              </a:ext>
            </a:extLst>
          </p:cNvPr>
          <p:cNvSpPr txBox="1"/>
          <p:nvPr/>
        </p:nvSpPr>
        <p:spPr>
          <a:xfrm>
            <a:off x="1001486" y="6345936"/>
            <a:ext cx="8224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Nettside bedrifter</a:t>
            </a:r>
            <a:r>
              <a:rPr lang="nb-NO" sz="1200" dirty="0"/>
              <a:t>: </a:t>
            </a:r>
            <a:r>
              <a:rPr lang="nb-NO" sz="1200" dirty="0">
                <a:hlinkClick r:id="rId3"/>
              </a:rPr>
              <a:t>Opplæringskontoret for salgs- og matbransjen - Opplæringskontoret for salgs- og matbransjen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14347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Bli lærling i salgsfaget | OKViken">
            <a:extLst>
              <a:ext uri="{FF2B5EF4-FFF2-40B4-BE49-F238E27FC236}">
                <a16:creationId xmlns:a16="http://schemas.microsoft.com/office/drawing/2014/main" id="{195E44B1-CD96-5701-D925-5E9B5A617C6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11179" r="9285" b="2"/>
          <a:stretch>
            <a:fillRect/>
          </a:stretch>
        </p:blipFill>
        <p:spPr>
          <a:xfrm>
            <a:off x="304" y="-20320"/>
            <a:ext cx="4445462" cy="3730714"/>
          </a:xfrm>
          <a:custGeom>
            <a:avLst/>
            <a:gdLst/>
            <a:ahLst/>
            <a:cxnLst/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5" name="Bilde 4" descr="Service- og administrasjonsfaget - K-Tech">
            <a:extLst>
              <a:ext uri="{FF2B5EF4-FFF2-40B4-BE49-F238E27FC236}">
                <a16:creationId xmlns:a16="http://schemas.microsoft.com/office/drawing/2014/main" id="{C40B868B-A634-1CA6-7CE6-10A93540E1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r="10495" b="2"/>
          <a:stretch>
            <a:fillRect/>
          </a:stretch>
        </p:blipFill>
        <p:spPr>
          <a:xfrm>
            <a:off x="8578" y="3917279"/>
            <a:ext cx="3440586" cy="2950205"/>
          </a:xfrm>
          <a:custGeom>
            <a:avLst/>
            <a:gdLst/>
            <a:ahLst/>
            <a:cxnLst/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3" name="Bilde 2" descr="resepsjonist – Store norske leksikon">
            <a:extLst>
              <a:ext uri="{FF2B5EF4-FFF2-40B4-BE49-F238E27FC236}">
                <a16:creationId xmlns:a16="http://schemas.microsoft.com/office/drawing/2014/main" id="{30B18F7A-2260-E893-11F0-B26567ECBCB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31248" r="2751" b="2"/>
          <a:stretch>
            <a:fillRect/>
          </a:stretch>
        </p:blipFill>
        <p:spPr>
          <a:xfrm>
            <a:off x="3125968" y="2564970"/>
            <a:ext cx="3316388" cy="3278632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67E00A0-7B8D-CE67-8D0D-FF8AE21004DE}"/>
              </a:ext>
            </a:extLst>
          </p:cNvPr>
          <p:cNvSpPr txBox="1"/>
          <p:nvPr/>
        </p:nvSpPr>
        <p:spPr>
          <a:xfrm>
            <a:off x="6734683" y="2437029"/>
            <a:ext cx="4945687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 err="1">
                <a:solidFill>
                  <a:schemeClr val="tx2"/>
                </a:solidFill>
              </a:rPr>
              <a:t>Hva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tenker</a:t>
            </a:r>
            <a:r>
              <a:rPr lang="en-US" sz="3200" dirty="0">
                <a:solidFill>
                  <a:schemeClr val="tx2"/>
                </a:solidFill>
              </a:rPr>
              <a:t> du? </a:t>
            </a:r>
            <a:r>
              <a:rPr lang="en-US" sz="3200" dirty="0" err="1">
                <a:solidFill>
                  <a:schemeClr val="tx2"/>
                </a:solidFill>
              </a:rPr>
              <a:t>Lærling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i</a:t>
            </a:r>
            <a:r>
              <a:rPr lang="en-US" sz="3200" dirty="0">
                <a:solidFill>
                  <a:schemeClr val="tx2"/>
                </a:solidFill>
              </a:rPr>
              <a:t> ….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Salgsfaget</a:t>
            </a:r>
            <a:endParaRPr lang="en-US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2"/>
                </a:solidFill>
              </a:rPr>
              <a:t>Reiseliv</a:t>
            </a:r>
            <a:endParaRPr lang="en-US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Service- </a:t>
            </a:r>
            <a:r>
              <a:rPr lang="en-US" dirty="0" err="1">
                <a:solidFill>
                  <a:schemeClr val="tx2"/>
                </a:solidFill>
              </a:rPr>
              <a:t>og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administrasjon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111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69A6734F-BDFF-F849-79F7-E1D383FB2B6B}"/>
              </a:ext>
            </a:extLst>
          </p:cNvPr>
          <p:cNvSpPr txBox="1"/>
          <p:nvPr/>
        </p:nvSpPr>
        <p:spPr>
          <a:xfrm>
            <a:off x="969264" y="1443841"/>
            <a:ext cx="8172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nb-NO" b="1" dirty="0"/>
              <a:t> 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F1892FF-AF38-BE66-7E2B-FC7EB2995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39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C8A3578-B69B-4E51-43AF-3FA73A6CB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57" y="2098946"/>
            <a:ext cx="7542725" cy="4091552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EB0504C-3974-2D03-9684-49A9B12E8300}"/>
              </a:ext>
            </a:extLst>
          </p:cNvPr>
          <p:cNvSpPr txBox="1"/>
          <p:nvPr/>
        </p:nvSpPr>
        <p:spPr>
          <a:xfrm>
            <a:off x="1066800" y="881743"/>
            <a:ext cx="9718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00B050"/>
                </a:solidFill>
              </a:rPr>
              <a:t>Y-veien   Fra fagbrev til bachelor </a:t>
            </a:r>
            <a:r>
              <a:rPr lang="nb-NO" sz="1200" dirty="0">
                <a:hlinkClick r:id="rId3"/>
              </a:rPr>
              <a:t>Markedsføring og serviceledelse - Universitetet i Innlandet</a:t>
            </a:r>
            <a:r>
              <a:rPr lang="nb-NO" sz="1200" dirty="0">
                <a:solidFill>
                  <a:srgbClr val="00B05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156972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7DBCCE-4C7E-2D50-0821-81B736584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opplæringskontor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8CF3CA-7867-EE6B-F7C9-0CAEEE3BD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Din Opplæring - </a:t>
            </a:r>
            <a:r>
              <a:rPr lang="nb-NO" dirty="0">
                <a:hlinkClick r:id="rId2"/>
              </a:rPr>
              <a:t>https://dinopplaring.no/</a:t>
            </a:r>
            <a:r>
              <a:rPr lang="nb-NO" dirty="0"/>
              <a:t> </a:t>
            </a:r>
          </a:p>
          <a:p>
            <a:r>
              <a:rPr lang="nb-NO" dirty="0" err="1"/>
              <a:t>Lærlingsenteret</a:t>
            </a:r>
            <a:r>
              <a:rPr lang="nb-NO" dirty="0"/>
              <a:t> innlandet - </a:t>
            </a:r>
            <a:r>
              <a:rPr lang="nb-NO" dirty="0">
                <a:hlinkClick r:id="rId3"/>
              </a:rPr>
              <a:t>https://www.larlinginnlandet.no/</a:t>
            </a:r>
            <a:r>
              <a:rPr lang="nb-NO" dirty="0"/>
              <a:t> </a:t>
            </a:r>
          </a:p>
          <a:p>
            <a:r>
              <a:rPr lang="nb-NO" dirty="0" err="1"/>
              <a:t>Maropp</a:t>
            </a:r>
            <a:r>
              <a:rPr lang="nb-NO" dirty="0"/>
              <a:t> (</a:t>
            </a:r>
            <a:r>
              <a:rPr lang="nb-NO" dirty="0" err="1"/>
              <a:t>Color</a:t>
            </a:r>
            <a:r>
              <a:rPr lang="nb-NO" dirty="0"/>
              <a:t> Line) - </a:t>
            </a:r>
            <a:r>
              <a:rPr lang="nb-NO" dirty="0">
                <a:hlinkClick r:id="rId4"/>
              </a:rPr>
              <a:t>https://maropp.no/andre-fag/#reiselivsmedarbeider</a:t>
            </a:r>
            <a:r>
              <a:rPr lang="nb-NO" dirty="0"/>
              <a:t> </a:t>
            </a:r>
          </a:p>
          <a:p>
            <a:r>
              <a:rPr lang="nb-NO" dirty="0"/>
              <a:t>Hurtigruten - </a:t>
            </a:r>
            <a:r>
              <a:rPr lang="nb-NO" dirty="0">
                <a:hlinkClick r:id="rId5"/>
              </a:rPr>
              <a:t>https://dinlink.no/medlemsbedrifter/</a:t>
            </a:r>
            <a:r>
              <a:rPr lang="nb-NO" dirty="0"/>
              <a:t> </a:t>
            </a:r>
          </a:p>
          <a:p>
            <a:r>
              <a:rPr lang="nb-NO" dirty="0"/>
              <a:t>Kystruten </a:t>
            </a:r>
            <a:r>
              <a:rPr lang="nb-NO" dirty="0" err="1"/>
              <a:t>Havila</a:t>
            </a:r>
            <a:r>
              <a:rPr lang="nb-NO" dirty="0"/>
              <a:t> - </a:t>
            </a:r>
            <a:r>
              <a:rPr lang="nb-NO" dirty="0">
                <a:hlinkClick r:id="rId6"/>
              </a:rPr>
              <a:t>https://www.havilavoyages.com/nb/om-havila/jobb-i-havila/larlinger</a:t>
            </a:r>
            <a:r>
              <a:rPr lang="nb-NO" dirty="0"/>
              <a:t> </a:t>
            </a:r>
          </a:p>
          <a:p>
            <a:r>
              <a:rPr lang="nb-NO" dirty="0"/>
              <a:t>Toyota - </a:t>
            </a:r>
            <a:r>
              <a:rPr lang="nb-NO" dirty="0">
                <a:hlinkClick r:id="rId7"/>
              </a:rPr>
              <a:t>https://www.bauda.no/baudakompetanse/</a:t>
            </a:r>
            <a:r>
              <a:rPr lang="nb-NO" dirty="0"/>
              <a:t> </a:t>
            </a:r>
          </a:p>
          <a:p>
            <a:r>
              <a:rPr lang="nb-NO" dirty="0" err="1"/>
              <a:t>Avarn</a:t>
            </a:r>
            <a:r>
              <a:rPr lang="nb-NO" dirty="0"/>
              <a:t> - </a:t>
            </a:r>
            <a:r>
              <a:rPr lang="nb-NO" dirty="0">
                <a:hlinkClick r:id="rId8"/>
              </a:rPr>
              <a:t>https://jobs.avarnsecurity.com/go/L%C3%A6rling/9851457/</a:t>
            </a:r>
            <a:r>
              <a:rPr lang="nb-NO" dirty="0"/>
              <a:t> </a:t>
            </a:r>
          </a:p>
          <a:p>
            <a:r>
              <a:rPr lang="nb-NO" dirty="0"/>
              <a:t>Securitas - </a:t>
            </a:r>
            <a:r>
              <a:rPr lang="nb-NO" dirty="0">
                <a:hlinkClick r:id="rId9"/>
              </a:rPr>
              <a:t>https://www.securitas.no/karriere/kurs-og-utdanning/fagbrev-og-larling/</a:t>
            </a:r>
            <a:r>
              <a:rPr lang="nb-NO" dirty="0"/>
              <a:t> </a:t>
            </a:r>
          </a:p>
          <a:p>
            <a:r>
              <a:rPr lang="nb-NO" dirty="0"/>
              <a:t>Lærling Øst - </a:t>
            </a:r>
            <a:r>
              <a:rPr lang="nb-NO" dirty="0">
                <a:hlinkClick r:id="rId10"/>
              </a:rPr>
              <a:t>https://www.larlingost.no/</a:t>
            </a:r>
            <a:r>
              <a:rPr lang="nb-NO" dirty="0"/>
              <a:t> </a:t>
            </a:r>
          </a:p>
          <a:p>
            <a:r>
              <a:rPr lang="nb-NO" dirty="0"/>
              <a:t>Forsvaret - </a:t>
            </a:r>
            <a:r>
              <a:rPr lang="nb-NO" dirty="0">
                <a:hlinkClick r:id="rId11"/>
              </a:rPr>
              <a:t>https://www.forsvaret.no/utdanning/laerling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2944371"/>
      </p:ext>
    </p:extLst>
  </p:cSld>
  <p:clrMapOvr>
    <a:masterClrMapping/>
  </p:clrMapOvr>
</p:sld>
</file>

<file path=ppt/theme/theme1.xml><?xml version="1.0" encoding="utf-8"?>
<a:theme xmlns:a="http://schemas.openxmlformats.org/drawingml/2006/main" name="Tryllestav">
  <a:themeElements>
    <a:clrScheme name="Tryllestav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Tryllestav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yllestav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FECBC8322C30A4F8F83627034B956CD" ma:contentTypeVersion="38" ma:contentTypeDescription="Opprett et nytt dokument." ma:contentTypeScope="" ma:versionID="69ce5b32f43375733036d9c7fd16e001">
  <xsd:schema xmlns:xsd="http://www.w3.org/2001/XMLSchema" xmlns:xs="http://www.w3.org/2001/XMLSchema" xmlns:p="http://schemas.microsoft.com/office/2006/metadata/properties" xmlns:ns2="4b704ff0-8c0c-453f-bfdd-16acc1260107" xmlns:ns3="3db8c19d-f947-4331-ad78-3e54f3e5cdd9" targetNamespace="http://schemas.microsoft.com/office/2006/metadata/properties" ma:root="true" ma:fieldsID="44146748d9d276be0a1c1c185622b7a3" ns2:_="" ns3:_="">
    <xsd:import namespace="4b704ff0-8c0c-453f-bfdd-16acc1260107"/>
    <xsd:import namespace="3db8c19d-f947-4331-ad78-3e54f3e5cd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704ff0-8c0c-453f-bfdd-16acc12601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NotebookType" ma:index="19" nillable="true" ma:displayName="Notebook Type" ma:internalName="NotebookType">
      <xsd:simpleType>
        <xsd:restriction base="dms:Text"/>
      </xsd:simpleType>
    </xsd:element>
    <xsd:element name="FolderType" ma:index="20" nillable="true" ma:displayName="Folder Type" ma:internalName="FolderType">
      <xsd:simpleType>
        <xsd:restriction base="dms:Text"/>
      </xsd:simpleType>
    </xsd:element>
    <xsd:element name="CultureName" ma:index="21" nillable="true" ma:displayName="Culture Name" ma:internalName="CultureName">
      <xsd:simpleType>
        <xsd:restriction base="dms:Text"/>
      </xsd:simpleType>
    </xsd:element>
    <xsd:element name="AppVersion" ma:index="22" nillable="true" ma:displayName="App Version" ma:internalName="AppVersion">
      <xsd:simpleType>
        <xsd:restriction base="dms:Text"/>
      </xsd:simpleType>
    </xsd:element>
    <xsd:element name="TeamsChannelId" ma:index="23" nillable="true" ma:displayName="Teams Channel Id" ma:internalName="TeamsChannelId">
      <xsd:simpleType>
        <xsd:restriction base="dms:Text"/>
      </xsd:simpleType>
    </xsd:element>
    <xsd:element name="Owner" ma:index="2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5" nillable="true" ma:displayName="Math Settings" ma:internalName="Math_Settings">
      <xsd:simpleType>
        <xsd:restriction base="dms:Text"/>
      </xsd:simpleType>
    </xsd:element>
    <xsd:element name="DefaultSectionNames" ma:index="2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7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1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2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7" nillable="true" ma:displayName="Is Collaboration Space Locked" ma:internalName="Is_Collaboration_Space_Locked">
      <xsd:simpleType>
        <xsd:restriction base="dms:Boolean"/>
      </xsd:simpleType>
    </xsd:element>
    <xsd:element name="IsNotebookLocked" ma:index="38" nillable="true" ma:displayName="Is Notebook Locked" ma:internalName="IsNotebookLocked">
      <xsd:simpleType>
        <xsd:restriction base="dms:Boolean"/>
      </xsd:simpleType>
    </xsd:element>
    <xsd:element name="Teams_Channel_Section_Location" ma:index="39" nillable="true" ma:displayName="Teams Channel Section Location" ma:internalName="Teams_Channel_Section_Location">
      <xsd:simpleType>
        <xsd:restriction base="dms:Text"/>
      </xsd:simpleType>
    </xsd:element>
    <xsd:element name="lcf76f155ced4ddcb4097134ff3c332f" ma:index="41" nillable="true" ma:taxonomy="true" ma:internalName="lcf76f155ced4ddcb4097134ff3c332f" ma:taxonomyFieldName="MediaServiceImageTags" ma:displayName="Bildemerkelapper" ma:readOnly="false" ma:fieldId="{5cf76f15-5ced-4ddc-b409-7134ff3c332f}" ma:taxonomyMulti="true" ma:sspId="d2bf785b-8fef-4b70-b2f9-38d45fd2cc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b8c19d-f947-4331-ad78-3e54f3e5cdd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42" nillable="true" ma:displayName="Taxonomy Catch All Column" ma:hidden="true" ma:list="{a6065ca4-ba40-4164-9271-4a2ac0d8a7f8}" ma:internalName="TaxCatchAll" ma:showField="CatchAllData" ma:web="3db8c19d-f947-4331-ad78-3e54f3e5cd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MS_Mappings xmlns="4b704ff0-8c0c-453f-bfdd-16acc1260107" xsi:nil="true"/>
    <Invited_Students xmlns="4b704ff0-8c0c-453f-bfdd-16acc1260107" xsi:nil="true"/>
    <IsNotebookLocked xmlns="4b704ff0-8c0c-453f-bfdd-16acc1260107" xsi:nil="true"/>
    <FolderType xmlns="4b704ff0-8c0c-453f-bfdd-16acc1260107" xsi:nil="true"/>
    <CultureName xmlns="4b704ff0-8c0c-453f-bfdd-16acc1260107" xsi:nil="true"/>
    <Teachers xmlns="4b704ff0-8c0c-453f-bfdd-16acc1260107">
      <UserInfo>
        <DisplayName/>
        <AccountId xsi:nil="true"/>
        <AccountType/>
      </UserInfo>
    </Teachers>
    <Students xmlns="4b704ff0-8c0c-453f-bfdd-16acc1260107">
      <UserInfo>
        <DisplayName/>
        <AccountId xsi:nil="true"/>
        <AccountType/>
      </UserInfo>
    </Students>
    <Student_Groups xmlns="4b704ff0-8c0c-453f-bfdd-16acc1260107">
      <UserInfo>
        <DisplayName/>
        <AccountId xsi:nil="true"/>
        <AccountType/>
      </UserInfo>
    </Student_Groups>
    <Math_Settings xmlns="4b704ff0-8c0c-453f-bfdd-16acc1260107" xsi:nil="true"/>
    <Self_Registration_Enabled xmlns="4b704ff0-8c0c-453f-bfdd-16acc1260107" xsi:nil="true"/>
    <Teams_Channel_Section_Location xmlns="4b704ff0-8c0c-453f-bfdd-16acc1260107" xsi:nil="true"/>
    <AppVersion xmlns="4b704ff0-8c0c-453f-bfdd-16acc1260107" xsi:nil="true"/>
    <Invited_Teachers xmlns="4b704ff0-8c0c-453f-bfdd-16acc1260107" xsi:nil="true"/>
    <NotebookType xmlns="4b704ff0-8c0c-453f-bfdd-16acc1260107" xsi:nil="true"/>
    <Distribution_Groups xmlns="4b704ff0-8c0c-453f-bfdd-16acc1260107" xsi:nil="true"/>
    <lcf76f155ced4ddcb4097134ff3c332f xmlns="4b704ff0-8c0c-453f-bfdd-16acc1260107">
      <Terms xmlns="http://schemas.microsoft.com/office/infopath/2007/PartnerControls"/>
    </lcf76f155ced4ddcb4097134ff3c332f>
    <Templates xmlns="4b704ff0-8c0c-453f-bfdd-16acc1260107" xsi:nil="true"/>
    <Has_Teacher_Only_SectionGroup xmlns="4b704ff0-8c0c-453f-bfdd-16acc1260107" xsi:nil="true"/>
    <DefaultSectionNames xmlns="4b704ff0-8c0c-453f-bfdd-16acc1260107" xsi:nil="true"/>
    <Owner xmlns="4b704ff0-8c0c-453f-bfdd-16acc1260107">
      <UserInfo>
        <DisplayName/>
        <AccountId xsi:nil="true"/>
        <AccountType/>
      </UserInfo>
    </Owner>
    <Is_Collaboration_Space_Locked xmlns="4b704ff0-8c0c-453f-bfdd-16acc1260107" xsi:nil="true"/>
    <TeamsChannelId xmlns="4b704ff0-8c0c-453f-bfdd-16acc1260107" xsi:nil="true"/>
    <TaxCatchAll xmlns="3db8c19d-f947-4331-ad78-3e54f3e5cdd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BD6782-8ED2-44DD-9EAC-0649C72588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704ff0-8c0c-453f-bfdd-16acc1260107"/>
    <ds:schemaRef ds:uri="3db8c19d-f947-4331-ad78-3e54f3e5cd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71D99C-295A-49E6-9360-330A4297B8B3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3db8c19d-f947-4331-ad78-3e54f3e5cdd9"/>
    <ds:schemaRef ds:uri="http://schemas.microsoft.com/office/infopath/2007/PartnerControls"/>
    <ds:schemaRef ds:uri="http://purl.org/dc/dcmitype/"/>
    <ds:schemaRef ds:uri="http://schemas.microsoft.com/office/2006/documentManagement/types"/>
    <ds:schemaRef ds:uri="4b704ff0-8c0c-453f-bfdd-16acc1260107"/>
  </ds:schemaRefs>
</ds:datastoreItem>
</file>

<file path=customXml/itemProps3.xml><?xml version="1.0" encoding="utf-8"?>
<ds:datastoreItem xmlns:ds="http://schemas.openxmlformats.org/officeDocument/2006/customXml" ds:itemID="{8C1499E7-9B06-4369-9949-9BA12F94204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5a66368-d49e-4bf5-af9a-6ccbf48e6655}" enabled="0" method="" siteId="{a5a66368-d49e-4bf5-af9a-6ccbf48e665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1135</TotalTime>
  <Words>1109</Words>
  <Application>Microsoft Office PowerPoint</Application>
  <PresentationFormat>Widescreen</PresentationFormat>
  <Paragraphs>212</Paragraphs>
  <Slides>29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5" baseType="lpstr">
      <vt:lpstr>Aptos</vt:lpstr>
      <vt:lpstr>Arial</vt:lpstr>
      <vt:lpstr>Calibri</vt:lpstr>
      <vt:lpstr>Century Gothic</vt:lpstr>
      <vt:lpstr>Wingdings 3</vt:lpstr>
      <vt:lpstr>Tryllestav</vt:lpstr>
      <vt:lpstr>PowerPoint-presentasjon</vt:lpstr>
      <vt:lpstr>Lærerne på VG2 </vt:lpstr>
      <vt:lpstr>Kontaktlærere </vt:lpstr>
      <vt:lpstr>Støtteapparatet rundt elevene våre </vt:lpstr>
      <vt:lpstr>PowerPoint-presentasjon</vt:lpstr>
      <vt:lpstr>Tilrettelegging</vt:lpstr>
      <vt:lpstr>Klassene</vt:lpstr>
      <vt:lpstr>Jobbmesse</vt:lpstr>
      <vt:lpstr>YFF – Utplassering i bedrift</vt:lpstr>
      <vt:lpstr>PowerPoint-presentasjon</vt:lpstr>
      <vt:lpstr>Regler på skolen </vt:lpstr>
      <vt:lpstr>Studieløp videregående skole</vt:lpstr>
      <vt:lpstr>Lærling</vt:lpstr>
      <vt:lpstr>FRAVÆR</vt:lpstr>
      <vt:lpstr>Fraværsføring</vt:lpstr>
      <vt:lpstr>Videre studier UTEN påbygg - https://utdanning.no/utdanningsoversikt/y-veien   Eksempel: Høyskolen i Rena</vt:lpstr>
      <vt:lpstr>Eksempel tidligere elev</vt:lpstr>
      <vt:lpstr>Veien til læreplass og fagbrev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Flere opplæringskontor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blir veien videre etter VG2?</dc:title>
  <dc:creator>Silje Løland</dc:creator>
  <cp:lastModifiedBy>Trond Ketil Geving</cp:lastModifiedBy>
  <cp:revision>4</cp:revision>
  <dcterms:created xsi:type="dcterms:W3CDTF">2024-08-21T06:51:01Z</dcterms:created>
  <dcterms:modified xsi:type="dcterms:W3CDTF">2026-09-02T05:56:27Z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0x0101006FECBC8322C30A4F8F83627034B956CD</vt:lpwstr>
  </property>
  <property fmtid="{D5CDD505-2E9C-101B-9397-08002B2CF9AE}" pid="3" name="MediaServiceImageTags">
    <vt:lpwstr/>
  </property>
</Properties>
</file>