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24"/>
  </p:notesMasterIdLst>
  <p:sldIdLst>
    <p:sldId id="389" r:id="rId5"/>
    <p:sldId id="390" r:id="rId6"/>
    <p:sldId id="422" r:id="rId7"/>
    <p:sldId id="426" r:id="rId8"/>
    <p:sldId id="429" r:id="rId9"/>
    <p:sldId id="430" r:id="rId10"/>
    <p:sldId id="413" r:id="rId11"/>
    <p:sldId id="414" r:id="rId12"/>
    <p:sldId id="415" r:id="rId13"/>
    <p:sldId id="419" r:id="rId14"/>
    <p:sldId id="420" r:id="rId15"/>
    <p:sldId id="258" r:id="rId16"/>
    <p:sldId id="421" r:id="rId17"/>
    <p:sldId id="411" r:id="rId18"/>
    <p:sldId id="416" r:id="rId19"/>
    <p:sldId id="423" r:id="rId20"/>
    <p:sldId id="427" r:id="rId21"/>
    <p:sldId id="431" r:id="rId22"/>
    <p:sldId id="398" r:id="rId23"/>
  </p:sldIdLst>
  <p:sldSz cx="12192000" cy="6858000"/>
  <p:notesSz cx="6797675" cy="9926638"/>
  <p:embeddedFontLst>
    <p:embeddedFont>
      <p:font typeface="Oslo Sans Office" panose="02000000000000000000" pitchFamily="2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390"/>
          </p14:sldIdLst>
        </p14:section>
        <p14:section name="Hjelp" id="{BAAE5B51-A85F-D14F-A0D9-4D059F5301C7}">
          <p14:sldIdLst>
            <p14:sldId id="422"/>
            <p14:sldId id="426"/>
            <p14:sldId id="429"/>
            <p14:sldId id="430"/>
            <p14:sldId id="413"/>
            <p14:sldId id="414"/>
            <p14:sldId id="415"/>
            <p14:sldId id="419"/>
            <p14:sldId id="420"/>
            <p14:sldId id="258"/>
            <p14:sldId id="421"/>
            <p14:sldId id="411"/>
            <p14:sldId id="416"/>
            <p14:sldId id="423"/>
            <p14:sldId id="427"/>
            <p14:sldId id="431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E8983-2569-B0A2-6B2A-23F8656EAF3D}" v="44" dt="2026-02-04T16:58:27.915"/>
    <p1510:client id="{7C8E00EE-75C3-21C8-A25A-FD9C865C4E7C}" v="309" dt="2026-02-04T16:21:13.557"/>
    <p1510:client id="{900B1653-AA05-434D-A1D9-8B4A83888B81}" v="2" dt="2026-02-04T15:30:09.737"/>
    <p1510:client id="{A46C404B-9FE1-02D5-D7A3-4AEC6E062B2E}" v="18" dt="2026-02-04T12:02:13.658"/>
    <p1510:client id="{A9026DE9-293A-7244-C1F2-B0785B61F828}" v="89" dt="2026-02-04T06:34:36.230"/>
    <p1510:client id="{BA669597-67D2-1C19-A35A-93E3DED5F8EB}" v="40" dt="2026-02-03T19:09:52.276"/>
    <p1510:client id="{E4537E7B-6879-9262-A57F-68967B24357C}" v="44" dt="2026-02-03T17:34:08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1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05.02.2026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7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77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05.02.2026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05.02.2026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05.02.2026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05.02.2026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05.02.2026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05.02.2026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05.02.2026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05.02.2026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05.02.2026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05.02.2026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05.02.2026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05.02.2026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05.02.2026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/>
              <a:t>Velkommen til foreldremøte Etterstad vgs</a:t>
            </a:r>
            <a:br>
              <a:rPr lang="nb-NO" b="1"/>
            </a:br>
            <a:br>
              <a:rPr lang="nb-NO"/>
            </a:br>
            <a:r>
              <a:rPr lang="nb-NO"/>
              <a:t>4. februar 2026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9429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B0535F6-E7D2-AC10-7FC6-5508D3B472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b="1"/>
              <a:t>Hvilken rolle har skolen i søkningen mot læreplass?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175775C-5476-C1A5-F621-C2D55273B40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/>
              <a:t>YFF (Yrkesfaglig fordypning) – Vg1 (6 timer) og Vg2 (9 timer) i uka. YFF-faget er den viktigste markedsføringen mot å få læreplass.</a:t>
            </a:r>
          </a:p>
          <a:p>
            <a:r>
              <a:rPr lang="nb-NO"/>
              <a:t>Eleven er ansvarlig for å søke læreplass.</a:t>
            </a:r>
          </a:p>
          <a:p>
            <a:r>
              <a:rPr lang="nb-NO"/>
              <a:t>Skolen forbereder eleven fram mot en lærekontrakt - f. eks: Skrive CV og søknad, intervjutrening, finne riktig bedrift.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6B74B0-2061-825E-B225-692B697A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E70CFC0-DD89-A7DB-0261-4E02B38A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61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B1749E-703B-6DC5-8A2B-3C0C8C2DA6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b="1"/>
              <a:t>Hva 	legger bedrifter mest vekt på når de skal ansette en lærling?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03ED73-2DA4-4C57-66BE-400784CE9B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/>
              <a:t>Bedriftens erfaring fra praksis i bedriftsperioder. (Punktlig oppmøte, god oppførsel, vise interesse for faget).</a:t>
            </a:r>
          </a:p>
          <a:p>
            <a:r>
              <a:rPr lang="nb-NO"/>
              <a:t>Fraværet på skolen.</a:t>
            </a:r>
          </a:p>
          <a:p>
            <a:r>
              <a:rPr lang="nb-NO"/>
              <a:t>Orden og atferd på skolen.</a:t>
            </a:r>
          </a:p>
          <a:p>
            <a:r>
              <a:rPr lang="nb-NO"/>
              <a:t>Interesse og egnethet.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0B527F-2B84-9A94-23B8-B2042DEE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F733C3-5A44-B760-919C-D72BDECD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82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>
            <a:extLst>
              <a:ext uri="{FF2B5EF4-FFF2-40B4-BE49-F238E27FC236}">
                <a16:creationId xmlns:a16="http://schemas.microsoft.com/office/drawing/2014/main" id="{852A6BDA-D22D-C7BD-9430-F7C68BD8473D}"/>
              </a:ext>
            </a:extLst>
          </p:cNvPr>
          <p:cNvSpPr/>
          <p:nvPr/>
        </p:nvSpPr>
        <p:spPr>
          <a:xfrm>
            <a:off x="2208363" y="5467736"/>
            <a:ext cx="8471139" cy="414068"/>
          </a:xfrm>
          <a:prstGeom prst="ellipse">
            <a:avLst/>
          </a:prstGeom>
          <a:solidFill>
            <a:schemeClr val="tx1">
              <a:alpha val="7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DB1AA5A-7672-C188-AABC-9609EFFF76DA}"/>
              </a:ext>
            </a:extLst>
          </p:cNvPr>
          <p:cNvGrpSpPr/>
          <p:nvPr/>
        </p:nvGrpSpPr>
        <p:grpSpPr>
          <a:xfrm>
            <a:off x="3259801" y="2001306"/>
            <a:ext cx="1164705" cy="822957"/>
            <a:chOff x="3259801" y="2001306"/>
            <a:chExt cx="1164705" cy="822957"/>
          </a:xfrm>
        </p:grpSpPr>
        <p:sp>
          <p:nvSpPr>
            <p:cNvPr id="23" name="Pil: femkant 22">
              <a:extLst>
                <a:ext uri="{FF2B5EF4-FFF2-40B4-BE49-F238E27FC236}">
                  <a16:creationId xmlns:a16="http://schemas.microsoft.com/office/drawing/2014/main" id="{E3B9081C-6720-5C25-4E15-69EECCE6214E}"/>
                </a:ext>
              </a:extLst>
            </p:cNvPr>
            <p:cNvSpPr/>
            <p:nvPr/>
          </p:nvSpPr>
          <p:spPr>
            <a:xfrm flipH="1">
              <a:off x="3259801" y="2001306"/>
              <a:ext cx="1164705" cy="822957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5" name="Grafikk 24" descr="Avkrysset skjold med heldekkende fyll">
              <a:extLst>
                <a:ext uri="{FF2B5EF4-FFF2-40B4-BE49-F238E27FC236}">
                  <a16:creationId xmlns:a16="http://schemas.microsoft.com/office/drawing/2014/main" id="{89CE72DF-2A62-CCB5-160F-675857D22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00789" y="2119036"/>
              <a:ext cx="576000" cy="576000"/>
            </a:xfrm>
            <a:prstGeom prst="rect">
              <a:avLst/>
            </a:prstGeom>
          </p:spPr>
        </p:pic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A07B4E5A-D19E-510B-91E9-9E2A1A272E8B}"/>
              </a:ext>
            </a:extLst>
          </p:cNvPr>
          <p:cNvGrpSpPr/>
          <p:nvPr/>
        </p:nvGrpSpPr>
        <p:grpSpPr>
          <a:xfrm>
            <a:off x="2419589" y="2824263"/>
            <a:ext cx="1164705" cy="822957"/>
            <a:chOff x="2419589" y="2824263"/>
            <a:chExt cx="1164705" cy="822957"/>
          </a:xfrm>
        </p:grpSpPr>
        <p:sp>
          <p:nvSpPr>
            <p:cNvPr id="22" name="Pil: femkant 21">
              <a:extLst>
                <a:ext uri="{FF2B5EF4-FFF2-40B4-BE49-F238E27FC236}">
                  <a16:creationId xmlns:a16="http://schemas.microsoft.com/office/drawing/2014/main" id="{DC1480D9-F4DA-5226-7845-AB657B514969}"/>
                </a:ext>
              </a:extLst>
            </p:cNvPr>
            <p:cNvSpPr/>
            <p:nvPr/>
          </p:nvSpPr>
          <p:spPr>
            <a:xfrm flipH="1">
              <a:off x="2419589" y="2824263"/>
              <a:ext cx="1164705" cy="822957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7" name="Grafikk 26" descr="Gruppe idédugnad med heldekkende fyll">
              <a:extLst>
                <a:ext uri="{FF2B5EF4-FFF2-40B4-BE49-F238E27FC236}">
                  <a16:creationId xmlns:a16="http://schemas.microsoft.com/office/drawing/2014/main" id="{A4ADCEED-9FDD-3B6B-B97C-B6CDA6087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0812" y="2908555"/>
              <a:ext cx="576000" cy="576000"/>
            </a:xfrm>
            <a:prstGeom prst="rect">
              <a:avLst/>
            </a:prstGeom>
          </p:spPr>
        </p:pic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46FC4794-4BC9-2882-43F9-9E9E49D744C6}"/>
              </a:ext>
            </a:extLst>
          </p:cNvPr>
          <p:cNvGrpSpPr/>
          <p:nvPr/>
        </p:nvGrpSpPr>
        <p:grpSpPr>
          <a:xfrm>
            <a:off x="1600706" y="3652203"/>
            <a:ext cx="1164705" cy="822957"/>
            <a:chOff x="1600706" y="3652203"/>
            <a:chExt cx="1164705" cy="822957"/>
          </a:xfrm>
        </p:grpSpPr>
        <p:sp>
          <p:nvSpPr>
            <p:cNvPr id="21" name="Pil: femkant 20">
              <a:extLst>
                <a:ext uri="{FF2B5EF4-FFF2-40B4-BE49-F238E27FC236}">
                  <a16:creationId xmlns:a16="http://schemas.microsoft.com/office/drawing/2014/main" id="{F055D713-76A3-87F1-4619-3C1BBE70EE5C}"/>
                </a:ext>
              </a:extLst>
            </p:cNvPr>
            <p:cNvSpPr/>
            <p:nvPr/>
          </p:nvSpPr>
          <p:spPr>
            <a:xfrm flipH="1">
              <a:off x="1600706" y="3652203"/>
              <a:ext cx="1164705" cy="822957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9" name="Grafikk 28" descr="Konstruksjons arbeider maler med heldekkende fyll">
              <a:extLst>
                <a:ext uri="{FF2B5EF4-FFF2-40B4-BE49-F238E27FC236}">
                  <a16:creationId xmlns:a16="http://schemas.microsoft.com/office/drawing/2014/main" id="{9A310E2A-DE27-93A3-EEB7-A56235A83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24373" y="3734702"/>
              <a:ext cx="576000" cy="576000"/>
            </a:xfrm>
            <a:prstGeom prst="rect">
              <a:avLst/>
            </a:prstGeom>
          </p:spPr>
        </p:pic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75BBA40D-13A1-93AD-FC35-C10431480981}"/>
              </a:ext>
            </a:extLst>
          </p:cNvPr>
          <p:cNvGrpSpPr/>
          <p:nvPr/>
        </p:nvGrpSpPr>
        <p:grpSpPr>
          <a:xfrm>
            <a:off x="733080" y="4468767"/>
            <a:ext cx="1164705" cy="822957"/>
            <a:chOff x="733080" y="4468767"/>
            <a:chExt cx="1164705" cy="822957"/>
          </a:xfrm>
        </p:grpSpPr>
        <p:sp>
          <p:nvSpPr>
            <p:cNvPr id="20" name="Pil: femkant 19">
              <a:extLst>
                <a:ext uri="{FF2B5EF4-FFF2-40B4-BE49-F238E27FC236}">
                  <a16:creationId xmlns:a16="http://schemas.microsoft.com/office/drawing/2014/main" id="{F2D2BAD9-A22F-C145-C465-88D3C6D56D9B}"/>
                </a:ext>
              </a:extLst>
            </p:cNvPr>
            <p:cNvSpPr/>
            <p:nvPr/>
          </p:nvSpPr>
          <p:spPr>
            <a:xfrm flipH="1">
              <a:off x="733080" y="4468767"/>
              <a:ext cx="1164705" cy="822957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1" name="Grafikk 30" descr="Chat med heldekkende fyll">
              <a:extLst>
                <a:ext uri="{FF2B5EF4-FFF2-40B4-BE49-F238E27FC236}">
                  <a16:creationId xmlns:a16="http://schemas.microsoft.com/office/drawing/2014/main" id="{F16D4365-0F63-307F-2C42-0A28F045F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3785" y="4595442"/>
              <a:ext cx="576000" cy="576000"/>
            </a:xfrm>
            <a:prstGeom prst="rect">
              <a:avLst/>
            </a:prstGeom>
          </p:spPr>
        </p:pic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6048D0B-026C-D826-F232-B65C698BAF01}"/>
              </a:ext>
            </a:extLst>
          </p:cNvPr>
          <p:cNvSpPr/>
          <p:nvPr/>
        </p:nvSpPr>
        <p:spPr>
          <a:xfrm>
            <a:off x="2208363" y="4884266"/>
            <a:ext cx="8402128" cy="822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balanced" dir="t"/>
          </a:scene3d>
          <a:sp3d extrusionH="1905000" prstMaterial="metal"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83F8B4D-EE9C-FF3D-A52C-2224C2A38550}"/>
              </a:ext>
            </a:extLst>
          </p:cNvPr>
          <p:cNvSpPr/>
          <p:nvPr/>
        </p:nvSpPr>
        <p:spPr>
          <a:xfrm>
            <a:off x="3048576" y="4061310"/>
            <a:ext cx="7561915" cy="822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balanced" dir="t"/>
          </a:scene3d>
          <a:sp3d extrusionH="1905000" prstMaterial="metal"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196654-8340-72E9-6CE5-7447418C0029}"/>
              </a:ext>
            </a:extLst>
          </p:cNvPr>
          <p:cNvSpPr/>
          <p:nvPr/>
        </p:nvSpPr>
        <p:spPr>
          <a:xfrm>
            <a:off x="3888789" y="3238353"/>
            <a:ext cx="6721702" cy="822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balanced" dir="t"/>
          </a:scene3d>
          <a:sp3d extrusionH="1905000" prstMaterial="metal"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C0179C1-14D4-0DED-EF93-D16E0581C4FB}"/>
              </a:ext>
            </a:extLst>
          </p:cNvPr>
          <p:cNvSpPr/>
          <p:nvPr/>
        </p:nvSpPr>
        <p:spPr>
          <a:xfrm>
            <a:off x="4729001" y="2415396"/>
            <a:ext cx="5881490" cy="822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balanced" dir="t"/>
          </a:scene3d>
          <a:sp3d extrusionH="1905000" prstMaterial="metal"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04BAE8E8-D5C5-1743-C15B-943D89B7486B}"/>
              </a:ext>
            </a:extLst>
          </p:cNvPr>
          <p:cNvGrpSpPr/>
          <p:nvPr/>
        </p:nvGrpSpPr>
        <p:grpSpPr>
          <a:xfrm>
            <a:off x="2281382" y="4968559"/>
            <a:ext cx="8248073" cy="769441"/>
            <a:chOff x="2281382" y="4968559"/>
            <a:chExt cx="8248073" cy="769441"/>
          </a:xfrm>
        </p:grpSpPr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B4EE3AEA-7933-0025-0832-4865F1C74FF8}"/>
                </a:ext>
              </a:extLst>
            </p:cNvPr>
            <p:cNvSpPr txBox="1"/>
            <p:nvPr/>
          </p:nvSpPr>
          <p:spPr>
            <a:xfrm>
              <a:off x="2281382" y="4968559"/>
              <a:ext cx="767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>
                  <a:solidFill>
                    <a:schemeClr val="accent2">
                      <a:lumMod val="75000"/>
                    </a:schemeClr>
                  </a:solidFill>
                </a:rPr>
                <a:t>Høst Vg1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9AD3BFB4-1A66-820E-43E0-C2DBF8F48DE6}"/>
                </a:ext>
              </a:extLst>
            </p:cNvPr>
            <p:cNvSpPr txBox="1"/>
            <p:nvPr/>
          </p:nvSpPr>
          <p:spPr>
            <a:xfrm>
              <a:off x="3048576" y="4968559"/>
              <a:ext cx="7480879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b-NO" sz="1300" b="1"/>
                <a:t>M</a:t>
              </a:r>
              <a:r>
                <a:rPr lang="nb-NO" sz="1300"/>
                <a:t>øte presis | </a:t>
              </a:r>
              <a:r>
                <a:rPr lang="nb-NO" sz="1300" b="1"/>
                <a:t>G</a:t>
              </a:r>
              <a:r>
                <a:rPr lang="nb-NO" sz="1300"/>
                <a:t>i beskjed ved fravær |</a:t>
              </a:r>
              <a:r>
                <a:rPr lang="nb-NO" sz="1300" b="1"/>
                <a:t>T</a:t>
              </a:r>
              <a:r>
                <a:rPr lang="nb-NO" sz="1300"/>
                <a:t>a med utstyr |</a:t>
              </a:r>
              <a:r>
                <a:rPr lang="nb-NO" sz="1300" b="1"/>
                <a:t>L</a:t>
              </a:r>
              <a:r>
                <a:rPr lang="nb-NO" sz="1300"/>
                <a:t>ære HMS-regler | </a:t>
              </a:r>
              <a:r>
                <a:rPr lang="nb-NO" sz="1300" b="1"/>
                <a:t>L</a:t>
              </a:r>
              <a:r>
                <a:rPr lang="nb-NO" sz="1300"/>
                <a:t>ytte til andre og si sin mening  | </a:t>
              </a:r>
              <a:r>
                <a:rPr lang="nb-NO" sz="1300" b="1"/>
                <a:t>H</a:t>
              </a:r>
              <a:r>
                <a:rPr lang="nb-NO" sz="1300"/>
                <a:t>ilse og si hei | </a:t>
              </a:r>
              <a:r>
                <a:rPr lang="nb-NO" sz="1300" b="1"/>
                <a:t>L</a:t>
              </a:r>
              <a:r>
                <a:rPr lang="nb-NO" sz="1300"/>
                <a:t>ære å si ifra når du eller andre ikke har det bra | </a:t>
              </a:r>
              <a:r>
                <a:rPr lang="nb-NO" sz="1300" b="1"/>
                <a:t>L</a:t>
              </a:r>
              <a:r>
                <a:rPr lang="nb-NO" sz="1300"/>
                <a:t>ære å samarbeide |</a:t>
              </a:r>
              <a:endParaRPr lang="nb-NO" sz="1300">
                <a:cs typeface="Calibri"/>
              </a:endParaRPr>
            </a:p>
            <a:p>
              <a:endParaRPr lang="nb-NO"/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C5142A4-6154-6019-A09A-2093106BBE05}"/>
              </a:ext>
            </a:extLst>
          </p:cNvPr>
          <p:cNvGrpSpPr/>
          <p:nvPr/>
        </p:nvGrpSpPr>
        <p:grpSpPr>
          <a:xfrm>
            <a:off x="3149008" y="4149622"/>
            <a:ext cx="7380447" cy="852531"/>
            <a:chOff x="3149008" y="4149622"/>
            <a:chExt cx="7380447" cy="852531"/>
          </a:xfrm>
        </p:grpSpPr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3C5354F1-8413-6D86-6FE5-90D64D37A5DC}"/>
                </a:ext>
              </a:extLst>
            </p:cNvPr>
            <p:cNvSpPr txBox="1"/>
            <p:nvPr/>
          </p:nvSpPr>
          <p:spPr>
            <a:xfrm>
              <a:off x="3149008" y="4149622"/>
              <a:ext cx="767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>
                  <a:solidFill>
                    <a:schemeClr val="accent6">
                      <a:lumMod val="50000"/>
                    </a:schemeClr>
                  </a:solidFill>
                </a:rPr>
                <a:t>Vår Vg1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F685734-95FC-F08F-3671-09935D40B6CD}"/>
                </a:ext>
              </a:extLst>
            </p:cNvPr>
            <p:cNvSpPr txBox="1"/>
            <p:nvPr/>
          </p:nvSpPr>
          <p:spPr>
            <a:xfrm>
              <a:off x="3916202" y="4232712"/>
              <a:ext cx="66132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00" b="1"/>
                <a:t>M</a:t>
              </a:r>
              <a:r>
                <a:rPr lang="nb-NO" sz="1300"/>
                <a:t>øte presis | </a:t>
              </a:r>
              <a:r>
                <a:rPr lang="nb-NO" sz="1300" b="1"/>
                <a:t>G</a:t>
              </a:r>
              <a:r>
                <a:rPr lang="nb-NO" sz="1300"/>
                <a:t>i beskjed ved fravær I </a:t>
              </a:r>
              <a:r>
                <a:rPr lang="nb-NO" sz="1300" b="1"/>
                <a:t>B</a:t>
              </a:r>
              <a:r>
                <a:rPr lang="nb-NO" sz="1300"/>
                <a:t>ruke HMS-regler | </a:t>
              </a:r>
              <a:r>
                <a:rPr lang="nb-NO" sz="1300" b="1"/>
                <a:t>B</a:t>
              </a:r>
              <a:r>
                <a:rPr lang="nb-NO" sz="1300"/>
                <a:t>idra aktivt til et positivt skolemiljø | </a:t>
              </a:r>
              <a:r>
                <a:rPr lang="nb-NO" sz="1300" b="1"/>
                <a:t>I</a:t>
              </a:r>
              <a:r>
                <a:rPr lang="nb-NO" sz="1300"/>
                <a:t>nkludere medelever faglig og sosialt | </a:t>
              </a:r>
              <a:r>
                <a:rPr lang="nb-NO" sz="1300" b="1"/>
                <a:t>S</a:t>
              </a:r>
              <a:r>
                <a:rPr lang="nb-NO" sz="1300"/>
                <a:t>pørre om hjelp |</a:t>
              </a:r>
            </a:p>
            <a:p>
              <a:endParaRPr lang="nb-NO"/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5548F8B-1A42-A725-4912-23024F40EA54}"/>
              </a:ext>
            </a:extLst>
          </p:cNvPr>
          <p:cNvGrpSpPr/>
          <p:nvPr/>
        </p:nvGrpSpPr>
        <p:grpSpPr>
          <a:xfrm>
            <a:off x="4040909" y="3295039"/>
            <a:ext cx="6488546" cy="692497"/>
            <a:chOff x="4040909" y="3295039"/>
            <a:chExt cx="6488546" cy="692497"/>
          </a:xfrm>
        </p:grpSpPr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BDEFEFFF-3067-8CF8-792A-09700EBAA8F5}"/>
                </a:ext>
              </a:extLst>
            </p:cNvPr>
            <p:cNvSpPr txBox="1"/>
            <p:nvPr/>
          </p:nvSpPr>
          <p:spPr>
            <a:xfrm>
              <a:off x="4040909" y="3326667"/>
              <a:ext cx="767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>
                  <a:solidFill>
                    <a:schemeClr val="accent4">
                      <a:lumMod val="75000"/>
                    </a:schemeClr>
                  </a:solidFill>
                </a:rPr>
                <a:t>Høst Vg2</a:t>
              </a: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A872453-0A57-3166-EF97-E1C7115FB106}"/>
                </a:ext>
              </a:extLst>
            </p:cNvPr>
            <p:cNvSpPr txBox="1"/>
            <p:nvPr/>
          </p:nvSpPr>
          <p:spPr>
            <a:xfrm>
              <a:off x="4729002" y="3295039"/>
              <a:ext cx="580045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00" b="1"/>
                <a:t>U</a:t>
              </a:r>
              <a:r>
                <a:rPr lang="nb-NO" sz="1300"/>
                <a:t>nngå unødvendig fravær I </a:t>
              </a:r>
              <a:r>
                <a:rPr lang="nb-NO" sz="1300" b="1"/>
                <a:t>B</a:t>
              </a:r>
              <a:r>
                <a:rPr lang="nb-NO" sz="1300"/>
                <a:t>ruke HMS-regler i praksisperioder I </a:t>
              </a:r>
              <a:r>
                <a:rPr lang="nb-NO" sz="1300" b="1"/>
                <a:t>B</a:t>
              </a:r>
              <a:r>
                <a:rPr lang="nb-NO" sz="1300"/>
                <a:t>ygge eget omdømme | </a:t>
              </a:r>
              <a:r>
                <a:rPr lang="nb-NO" sz="1300" b="1"/>
                <a:t>Å </a:t>
              </a:r>
              <a:r>
                <a:rPr lang="nb-NO" sz="1300"/>
                <a:t>være med på å lage et trygt og inkluderende skolemiljø | </a:t>
              </a:r>
              <a:r>
                <a:rPr lang="nb-NO" sz="1300" b="1"/>
                <a:t>T</a:t>
              </a:r>
              <a:r>
                <a:rPr lang="nb-NO" sz="1300"/>
                <a:t>a initiativ til samarbeid |</a:t>
              </a:r>
              <a:endParaRPr lang="nb-NO"/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81FF4053-FDC0-C949-AB26-D4FE269F5C4D}"/>
              </a:ext>
            </a:extLst>
          </p:cNvPr>
          <p:cNvGrpSpPr/>
          <p:nvPr/>
        </p:nvGrpSpPr>
        <p:grpSpPr>
          <a:xfrm>
            <a:off x="4808103" y="2452115"/>
            <a:ext cx="5715267" cy="969496"/>
            <a:chOff x="4808103" y="2452115"/>
            <a:chExt cx="5715267" cy="969496"/>
          </a:xfrm>
        </p:grpSpPr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FA214CAB-A334-8D05-3256-47BFE148ADA0}"/>
                </a:ext>
              </a:extLst>
            </p:cNvPr>
            <p:cNvSpPr txBox="1"/>
            <p:nvPr/>
          </p:nvSpPr>
          <p:spPr>
            <a:xfrm>
              <a:off x="4808103" y="2503710"/>
              <a:ext cx="767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>
                  <a:solidFill>
                    <a:schemeClr val="accent6">
                      <a:lumMod val="75000"/>
                    </a:schemeClr>
                  </a:solidFill>
                </a:rPr>
                <a:t>Vår Vg2</a:t>
              </a:r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E3C57C10-354E-2EF9-20EE-5F54EEF1980A}"/>
                </a:ext>
              </a:extLst>
            </p:cNvPr>
            <p:cNvSpPr txBox="1"/>
            <p:nvPr/>
          </p:nvSpPr>
          <p:spPr>
            <a:xfrm>
              <a:off x="5569213" y="2452115"/>
              <a:ext cx="495415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00" b="1"/>
                <a:t>F</a:t>
              </a:r>
              <a:r>
                <a:rPr lang="nb-NO" sz="1300"/>
                <a:t>orstå konsekvensene ved å ha regler | </a:t>
              </a:r>
              <a:r>
                <a:rPr lang="nb-NO" sz="1300" b="1"/>
                <a:t>B</a:t>
              </a:r>
              <a:r>
                <a:rPr lang="nb-NO" sz="1300"/>
                <a:t>ruke HMS-reglene i praksis | </a:t>
              </a:r>
              <a:r>
                <a:rPr lang="nb-NO" sz="1300" b="1"/>
                <a:t>F</a:t>
              </a:r>
              <a:r>
                <a:rPr lang="nb-NO" sz="1300"/>
                <a:t>orstå ulike sider i en konflikt | </a:t>
              </a:r>
              <a:r>
                <a:rPr lang="nb-NO" sz="1300" b="1"/>
                <a:t>T</a:t>
              </a:r>
              <a:r>
                <a:rPr lang="nb-NO" sz="1300"/>
                <a:t>a ansvar for inkludering | </a:t>
              </a:r>
              <a:r>
                <a:rPr lang="nb-NO" sz="1300" b="1"/>
                <a:t>B</a:t>
              </a:r>
              <a:r>
                <a:rPr lang="nb-NO" sz="1300"/>
                <a:t>idra til at klassen oppnår et godt resultat |</a:t>
              </a:r>
            </a:p>
            <a:p>
              <a:endParaRPr lang="nb-NO"/>
            </a:p>
          </p:txBody>
        </p:sp>
      </p:grp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7165F8B2-2BFF-48C5-07AF-183BF3AFE53A}"/>
              </a:ext>
            </a:extLst>
          </p:cNvPr>
          <p:cNvSpPr txBox="1"/>
          <p:nvPr/>
        </p:nvSpPr>
        <p:spPr>
          <a:xfrm>
            <a:off x="333954" y="262392"/>
            <a:ext cx="2560165" cy="123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/>
              <a:t>Eleven skal: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kunne uttrykke sin egen mening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kunne ta vare på seg selv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kunne samarbeide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/>
              <a:t>være pålitelig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10FF75A0-B613-94B0-9B88-F789710E6067}"/>
              </a:ext>
            </a:extLst>
          </p:cNvPr>
          <p:cNvSpPr txBox="1"/>
          <p:nvPr/>
        </p:nvSpPr>
        <p:spPr>
          <a:xfrm>
            <a:off x="4288221" y="441434"/>
            <a:ext cx="529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/>
              <a:t>Fagarbeidertrappa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E718CE8D-039A-54DD-E81A-85BEDB1847EC}"/>
              </a:ext>
            </a:extLst>
          </p:cNvPr>
          <p:cNvSpPr txBox="1"/>
          <p:nvPr/>
        </p:nvSpPr>
        <p:spPr>
          <a:xfrm>
            <a:off x="4346027" y="6328809"/>
            <a:ext cx="52972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/>
              <a:t>Etterstad VGS</a:t>
            </a:r>
          </a:p>
        </p:txBody>
      </p:sp>
    </p:spTree>
    <p:extLst>
      <p:ext uri="{BB962C8B-B14F-4D97-AF65-F5344CB8AC3E}">
        <p14:creationId xmlns:p14="http://schemas.microsoft.com/office/powerpoint/2010/main" val="434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62B6FF-C6DE-E054-A28B-2053B02BB0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b="1"/>
              <a:t>Hva tjener en lærling?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BE4887-828E-3920-124A-F6235187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515649"/>
            <a:ext cx="9469438" cy="457717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sz="2400"/>
              <a:t>Lærlingelønna varierer fra fag til fag og hvor du er i lærlingeløpet.</a:t>
            </a:r>
          </a:p>
          <a:p>
            <a:pPr algn="l"/>
            <a:r>
              <a:rPr lang="nb-NO" sz="2400" b="0" i="0">
                <a:solidFill>
                  <a:srgbClr val="4D4946"/>
                </a:solidFill>
                <a:effectLst/>
                <a:latin typeface="Roboto" panose="020F0502020204030204" pitchFamily="2" charset="0"/>
              </a:rPr>
              <a:t>Er du en lærling som følger hovedmodellen (to år i videregående skole og to år i en godkjent lærebedrift), vil lønnen du får i den toårige læretiden trolig beregnes på følgende måte:</a:t>
            </a:r>
          </a:p>
          <a:p>
            <a:pPr algn="l"/>
            <a:r>
              <a:rPr lang="nb-NO" sz="2400" b="0" i="0">
                <a:solidFill>
                  <a:srgbClr val="4D4946"/>
                </a:solidFill>
                <a:effectLst/>
                <a:latin typeface="Roboto" panose="020F0502020204030204" pitchFamily="2" charset="0"/>
              </a:rPr>
              <a:t>1. halvår: Du får 30 prosent av </a:t>
            </a:r>
            <a:r>
              <a:rPr lang="nb-NO" sz="2400">
                <a:solidFill>
                  <a:srgbClr val="4D4946"/>
                </a:solidFill>
                <a:latin typeface="Roboto" panose="020F0502020204030204" pitchFamily="2" charset="0"/>
              </a:rPr>
              <a:t>fagarbeiderlønn</a:t>
            </a:r>
            <a:br>
              <a:rPr lang="nb-NO" sz="2400" b="0" i="0">
                <a:solidFill>
                  <a:srgbClr val="4D4946"/>
                </a:solidFill>
                <a:effectLst/>
                <a:latin typeface="Roboto" panose="020F0502020204030204" pitchFamily="2" charset="0"/>
              </a:rPr>
            </a:br>
            <a:r>
              <a:rPr lang="nb-NO" sz="2400" b="0" i="0">
                <a:solidFill>
                  <a:srgbClr val="4D4946"/>
                </a:solidFill>
                <a:effectLst/>
                <a:latin typeface="Roboto" panose="020F0502020204030204" pitchFamily="2" charset="0"/>
              </a:rPr>
              <a:t>2. halvår: Du får 40 prosent av </a:t>
            </a:r>
            <a:r>
              <a:rPr lang="nb-NO" sz="2400">
                <a:solidFill>
                  <a:srgbClr val="4D4946"/>
                </a:solidFill>
                <a:latin typeface="Roboto" panose="020F0502020204030204" pitchFamily="2" charset="0"/>
              </a:rPr>
              <a:t>fagarbeiderlønn</a:t>
            </a:r>
            <a:br>
              <a:rPr lang="nb-NO" sz="2400" b="0" i="0">
                <a:solidFill>
                  <a:srgbClr val="4D4946"/>
                </a:solidFill>
                <a:effectLst/>
                <a:latin typeface="Roboto" panose="020F0502020204030204" pitchFamily="2" charset="0"/>
              </a:rPr>
            </a:br>
            <a:r>
              <a:rPr lang="nb-NO" sz="2400" b="0" i="0">
                <a:solidFill>
                  <a:srgbClr val="4D4946"/>
                </a:solidFill>
                <a:effectLst/>
                <a:latin typeface="Roboto" panose="020F0502020204030204" pitchFamily="2" charset="0"/>
              </a:rPr>
              <a:t>3. halvår: Du får 50 prosent av </a:t>
            </a:r>
            <a:r>
              <a:rPr lang="nb-NO" sz="2400">
                <a:solidFill>
                  <a:srgbClr val="4D4946"/>
                </a:solidFill>
                <a:latin typeface="Roboto" panose="020F0502020204030204" pitchFamily="2" charset="0"/>
              </a:rPr>
              <a:t>fagarbeiderlønn</a:t>
            </a:r>
            <a:br>
              <a:rPr lang="nb-NO" sz="2400" b="0" i="0">
                <a:solidFill>
                  <a:srgbClr val="4D4946"/>
                </a:solidFill>
                <a:effectLst/>
                <a:latin typeface="Roboto" panose="020F0502020204030204" pitchFamily="2" charset="0"/>
              </a:rPr>
            </a:br>
            <a:r>
              <a:rPr lang="nb-NO" sz="2400" b="0" i="0">
                <a:solidFill>
                  <a:srgbClr val="4D4946"/>
                </a:solidFill>
                <a:effectLst/>
                <a:latin typeface="Roboto" panose="020F0502020204030204" pitchFamily="2" charset="0"/>
              </a:rPr>
              <a:t>4. halvår: Du får 80 prosent av </a:t>
            </a:r>
            <a:r>
              <a:rPr lang="nb-NO" sz="2400">
                <a:solidFill>
                  <a:srgbClr val="4D4946"/>
                </a:solidFill>
                <a:latin typeface="Roboto" panose="020F0502020204030204" pitchFamily="2" charset="0"/>
              </a:rPr>
              <a:t>fagarbeiderlønn</a:t>
            </a:r>
            <a:endParaRPr lang="nb-NO" sz="2400" b="0" i="0">
              <a:solidFill>
                <a:srgbClr val="4D4946"/>
              </a:solidFill>
              <a:effectLst/>
              <a:latin typeface="Roboto" panose="020F0502020204030204" pitchFamily="2" charset="0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3DA0F1-D0D6-89B8-EB44-9BBAE0D5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DE96AD-8815-D8C3-8D99-275CC3A9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05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ærbilde av kryssende jernbanespor">
            <a:extLst>
              <a:ext uri="{FF2B5EF4-FFF2-40B4-BE49-F238E27FC236}">
                <a16:creationId xmlns:a16="http://schemas.microsoft.com/office/drawing/2014/main" id="{F8216F7E-BB91-2AE1-71AA-336F0D013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9"/>
          <a:stretch/>
        </p:blipFill>
        <p:spPr>
          <a:xfrm>
            <a:off x="20" y="10"/>
            <a:ext cx="12193180" cy="685799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04C6F35-10C4-4F98-8EAD-F466673A4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5" y="914400"/>
            <a:ext cx="2545556" cy="2314575"/>
          </a:xfrm>
        </p:spPr>
        <p:txBody>
          <a:bodyPr anchor="b">
            <a:normAutofit fontScale="90000"/>
          </a:bodyPr>
          <a:lstStyle/>
          <a:p>
            <a:r>
              <a:rPr lang="nb-NO" b="1"/>
              <a:t>Fravær</a:t>
            </a:r>
            <a:br>
              <a:rPr lang="nb-NO"/>
            </a:br>
            <a:br>
              <a:rPr lang="nb-NO"/>
            </a:br>
            <a:endParaRPr lang="nb-NO"/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EE6378F3-2FD7-96E6-68E7-C3DA45CBF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179" y="1993504"/>
            <a:ext cx="4981575" cy="3950096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Fraværsgrensen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bidra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hindre</a:t>
            </a:r>
            <a:r>
              <a:rPr lang="en-US"/>
              <a:t> skulk.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Det er </a:t>
            </a:r>
            <a:r>
              <a:rPr lang="en-US" err="1"/>
              <a:t>viktig</a:t>
            </a:r>
            <a:r>
              <a:rPr lang="en-US"/>
              <a:t>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ryddig</a:t>
            </a:r>
            <a:r>
              <a:rPr lang="en-US"/>
              <a:t> - </a:t>
            </a:r>
            <a:r>
              <a:rPr lang="en-US" err="1"/>
              <a:t>dvs</a:t>
            </a:r>
            <a:r>
              <a:rPr lang="en-US"/>
              <a:t> å </a:t>
            </a:r>
            <a:r>
              <a:rPr lang="en-US" err="1"/>
              <a:t>gi</a:t>
            </a:r>
            <a:r>
              <a:rPr lang="en-US"/>
              <a:t> </a:t>
            </a:r>
            <a:r>
              <a:rPr lang="en-US" err="1"/>
              <a:t>beskjed</a:t>
            </a:r>
            <a:r>
              <a:rPr lang="en-US"/>
              <a:t> </a:t>
            </a:r>
            <a:r>
              <a:rPr lang="en-US" err="1"/>
              <a:t>dersom</a:t>
            </a:r>
            <a:r>
              <a:rPr lang="en-US"/>
              <a:t> man er </a:t>
            </a:r>
            <a:r>
              <a:rPr lang="en-US" err="1"/>
              <a:t>forhindret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å </a:t>
            </a:r>
            <a:r>
              <a:rPr lang="en-US" err="1"/>
              <a:t>møte</a:t>
            </a:r>
            <a:r>
              <a:rPr lang="en-US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10 % </a:t>
            </a:r>
            <a:r>
              <a:rPr lang="en-US" err="1"/>
              <a:t>udokumentert</a:t>
            </a:r>
            <a:r>
              <a:rPr lang="en-US"/>
              <a:t> </a:t>
            </a:r>
            <a:r>
              <a:rPr lang="en-US" err="1"/>
              <a:t>fravær</a:t>
            </a:r>
            <a:r>
              <a:rPr lang="en-US"/>
              <a:t> 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føre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at du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r>
              <a:rPr lang="en-US" err="1"/>
              <a:t>standpunktkarakter</a:t>
            </a:r>
            <a:r>
              <a:rPr lang="en-US"/>
              <a:t> I </a:t>
            </a:r>
            <a:r>
              <a:rPr lang="en-US" err="1"/>
              <a:t>faget</a:t>
            </a:r>
            <a:r>
              <a:rPr lang="en-U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Mulighet</a:t>
            </a:r>
            <a:r>
              <a:rPr lang="en-US"/>
              <a:t> for </a:t>
            </a:r>
            <a:r>
              <a:rPr lang="en-US" err="1"/>
              <a:t>utvidelse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15 % </a:t>
            </a:r>
            <a:r>
              <a:rPr lang="en-US" err="1"/>
              <a:t>etter</a:t>
            </a:r>
            <a:r>
              <a:rPr lang="en-US"/>
              <a:t> </a:t>
            </a:r>
            <a:r>
              <a:rPr lang="en-US" err="1"/>
              <a:t>søknad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rektor</a:t>
            </a:r>
            <a:r>
              <a:rPr lang="en-US"/>
              <a:t>.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err="1"/>
              <a:t>Dokumentasjon</a:t>
            </a:r>
            <a:r>
              <a:rPr lang="en-US"/>
              <a:t>: Ikke </a:t>
            </a:r>
            <a:r>
              <a:rPr lang="en-US" err="1"/>
              <a:t>behov</a:t>
            </a:r>
            <a:r>
              <a:rPr lang="en-US"/>
              <a:t> for </a:t>
            </a:r>
            <a:r>
              <a:rPr lang="en-US" err="1"/>
              <a:t>dokumentasjon</a:t>
            </a:r>
            <a:r>
              <a:rPr lang="en-US"/>
              <a:t> </a:t>
            </a:r>
            <a:r>
              <a:rPr lang="en-US" err="1"/>
              <a:t>før</a:t>
            </a:r>
            <a:r>
              <a:rPr lang="en-US"/>
              <a:t> eleven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gått</a:t>
            </a:r>
            <a:r>
              <a:rPr lang="en-US"/>
              <a:t> over 10% </a:t>
            </a:r>
            <a:r>
              <a:rPr lang="en-US" err="1"/>
              <a:t>udokumentert</a:t>
            </a:r>
            <a:r>
              <a:rPr lang="en-US"/>
              <a:t> </a:t>
            </a:r>
            <a:r>
              <a:rPr lang="en-US" err="1"/>
              <a:t>fravær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fag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året</a:t>
            </a:r>
            <a:r>
              <a:rPr lang="en-US"/>
              <a:t>. </a:t>
            </a:r>
            <a:r>
              <a:rPr lang="en-US" err="1"/>
              <a:t>Dokumentasjonen</a:t>
            </a:r>
            <a:r>
              <a:rPr lang="en-US"/>
              <a:t> </a:t>
            </a:r>
            <a:r>
              <a:rPr lang="en-US" err="1"/>
              <a:t>skrives</a:t>
            </a:r>
            <a:r>
              <a:rPr lang="en-US"/>
              <a:t> av </a:t>
            </a:r>
            <a:r>
              <a:rPr lang="en-US" err="1"/>
              <a:t>lege</a:t>
            </a:r>
            <a:r>
              <a:rPr lang="en-US"/>
              <a:t>/</a:t>
            </a:r>
            <a:r>
              <a:rPr lang="en-US" err="1"/>
              <a:t>spesialisthelsetjeneste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     I </a:t>
            </a:r>
            <a:r>
              <a:rPr lang="en-US" err="1"/>
              <a:t>enkelte</a:t>
            </a:r>
            <a:r>
              <a:rPr lang="en-US"/>
              <a:t> </a:t>
            </a:r>
            <a:r>
              <a:rPr lang="en-US" err="1"/>
              <a:t>spesielle</a:t>
            </a:r>
            <a:r>
              <a:rPr lang="en-US"/>
              <a:t> </a:t>
            </a:r>
            <a:r>
              <a:rPr lang="en-US" err="1"/>
              <a:t>tilfeller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skolen</a:t>
            </a:r>
            <a:r>
              <a:rPr lang="en-US"/>
              <a:t> </a:t>
            </a:r>
            <a:r>
              <a:rPr lang="en-US" err="1"/>
              <a:t>gå</a:t>
            </a:r>
            <a:r>
              <a:rPr lang="en-US"/>
              <a:t>  </a:t>
            </a:r>
          </a:p>
          <a:p>
            <a:r>
              <a:rPr lang="en-US"/>
              <a:t>     god for </a:t>
            </a:r>
            <a:r>
              <a:rPr lang="en-US" err="1"/>
              <a:t>dokumentasjon</a:t>
            </a:r>
            <a:r>
              <a:rPr lang="en-US"/>
              <a:t> av </a:t>
            </a:r>
            <a:r>
              <a:rPr lang="en-US" err="1"/>
              <a:t>fraværet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3" name="Plassholder for dato 2" hidden="1">
            <a:extLst>
              <a:ext uri="{FF2B5EF4-FFF2-40B4-BE49-F238E27FC236}">
                <a16:creationId xmlns:a16="http://schemas.microsoft.com/office/drawing/2014/main" id="{4C84C028-EB90-433D-A989-BC063C8E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DACB5AB-EE98-7240-B90A-DDEECBA67681}" type="datetime1">
              <a:rPr lang="nb-NO" smtClean="0"/>
              <a:pPr>
                <a:spcAft>
                  <a:spcPts val="600"/>
                </a:spcAft>
              </a:pPr>
              <a:t>05.02.2026</a:t>
            </a:fld>
            <a:endParaRPr lang="nb-NO"/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9BE1BD87-5EF2-464A-8484-4F81E6BB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89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056770BB-F23A-0719-A2D9-7818651B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" y="0"/>
            <a:ext cx="9469438" cy="7230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nb-NO" sz="2400" b="1"/>
              <a:t>Eksamen vår 2026 (eksamensdatoer blir lagt ut i kalenderen på hjemmesiden i løpet av mars)</a:t>
            </a:r>
            <a:endParaRPr lang="en-US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79917408-CB04-DFBB-DA78-30A97F5A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11" y="850033"/>
            <a:ext cx="10327578" cy="534037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15900" indent="-215900">
              <a:buNone/>
            </a:pPr>
            <a:endParaRPr lang="nb-NO" b="1"/>
          </a:p>
          <a:p>
            <a:pPr marL="215900" indent="-215900">
              <a:buNone/>
            </a:pPr>
            <a:r>
              <a:rPr lang="nb-NO" b="1"/>
              <a:t>28. april kl. 09.00: Offentliggjøring av trekk (skriftlig eksamen, muntlig/praktisk eksamen, muntlig eksamen og praktisk eksamen)</a:t>
            </a:r>
            <a:endParaRPr lang="en-US"/>
          </a:p>
          <a:p>
            <a:pPr marL="215900" indent="-215900">
              <a:buNone/>
            </a:pPr>
            <a:r>
              <a:rPr lang="nb-NO" b="1"/>
              <a:t>Vg1 - yrkesfag</a:t>
            </a:r>
            <a:endParaRPr lang="nb-NO"/>
          </a:p>
          <a:p>
            <a:pPr marL="215900" indent="-215900">
              <a:buNone/>
            </a:pPr>
            <a:r>
              <a:rPr lang="nb-NO" sz="1800" u="sng"/>
              <a:t>Skriftlig eksamen</a:t>
            </a:r>
            <a:r>
              <a:rPr lang="nb-NO" sz="1800"/>
              <a:t>: Engelsk og matematikk</a:t>
            </a:r>
            <a:endParaRPr lang="nb-NO"/>
          </a:p>
          <a:p>
            <a:pPr marL="215900" indent="-215900">
              <a:buNone/>
            </a:pPr>
            <a:r>
              <a:rPr lang="nb-NO" sz="1800" u="sng"/>
              <a:t>Muntlig eksamen</a:t>
            </a:r>
            <a:r>
              <a:rPr lang="nb-NO" sz="1800"/>
              <a:t>: Engelsk</a:t>
            </a:r>
            <a:endParaRPr lang="nb-NO"/>
          </a:p>
          <a:p>
            <a:pPr marL="215900" indent="-215900">
              <a:buNone/>
            </a:pPr>
            <a:r>
              <a:rPr lang="nb-NO" sz="1800"/>
              <a:t>Muntlig/praktisk eksamen: Matematikk og naturfag </a:t>
            </a:r>
            <a:endParaRPr lang="nb-NO"/>
          </a:p>
          <a:p>
            <a:pPr marL="215900" indent="-215900">
              <a:buNone/>
            </a:pPr>
            <a:r>
              <a:rPr lang="nb-NO" b="1"/>
              <a:t>Vg2 – yrkesfag</a:t>
            </a:r>
            <a:endParaRPr lang="nb-NO"/>
          </a:p>
          <a:p>
            <a:pPr marL="215900" indent="-215900">
              <a:buNone/>
            </a:pPr>
            <a:r>
              <a:rPr lang="nb-NO" sz="1800" u="sng"/>
              <a:t>Skriftlig eksamen</a:t>
            </a:r>
            <a:r>
              <a:rPr lang="nb-NO" sz="1800"/>
              <a:t>: Norsk </a:t>
            </a:r>
            <a:endParaRPr lang="nb-NO"/>
          </a:p>
          <a:p>
            <a:pPr marL="215900" indent="-215900">
              <a:buNone/>
            </a:pPr>
            <a:r>
              <a:rPr lang="nb-NO" sz="1800" u="sng"/>
              <a:t>Muntlig eksamen</a:t>
            </a:r>
            <a:r>
              <a:rPr lang="nb-NO" sz="1800"/>
              <a:t>: Norsk og samfunnsfag</a:t>
            </a:r>
            <a:endParaRPr lang="nb-NO"/>
          </a:p>
          <a:p>
            <a:pPr marL="215900" indent="-215900">
              <a:buNone/>
            </a:pPr>
            <a:r>
              <a:rPr lang="nb-NO" sz="1800" u="sng"/>
              <a:t>Praktisk eksamen</a:t>
            </a:r>
            <a:r>
              <a:rPr lang="nb-NO" sz="1800"/>
              <a:t>: Tverrfaglig eksamen i yrkesfag</a:t>
            </a:r>
            <a:endParaRPr lang="nb-NO"/>
          </a:p>
          <a:p>
            <a:pPr marL="0" indent="0">
              <a:buNone/>
            </a:pPr>
            <a:endParaRPr lang="nb-NO" b="1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54ED9F-EFEB-5539-749B-62F3FF0F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0F7C73-EC98-763F-FFDF-A0253EFF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19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BB231C-87A6-99C5-57A7-2952D02642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b="1"/>
              <a:t>TVERRFAGLIG EKSAMEN I YRKESFAG VG2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9A441-9203-4F5A-0890-7FF155DE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28384"/>
            <a:ext cx="9469438" cy="446444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15900" indent="-215900">
              <a:buNone/>
            </a:pPr>
            <a:r>
              <a:rPr lang="nb-NO">
                <a:ea typeface="+mn-lt"/>
                <a:cs typeface="+mn-lt"/>
              </a:rPr>
              <a:t>Tverrfaglig eksamen i yrkesfag der eleven prøves i alle yrkesfag.</a:t>
            </a:r>
            <a:endParaRPr lang="en-US"/>
          </a:p>
          <a:p>
            <a:pPr marL="215900" indent="-215900">
              <a:buNone/>
            </a:pPr>
            <a:r>
              <a:rPr lang="nb-NO" u="sng">
                <a:ea typeface="+mn-lt"/>
                <a:cs typeface="+mn-lt"/>
              </a:rPr>
              <a:t>Varighet</a:t>
            </a:r>
            <a:r>
              <a:rPr lang="nb-NO">
                <a:ea typeface="+mn-lt"/>
                <a:cs typeface="+mn-lt"/>
              </a:rPr>
              <a:t>:  </a:t>
            </a:r>
            <a:endParaRPr lang="nb-NO"/>
          </a:p>
          <a:p>
            <a:pPr marL="215900" indent="-215900">
              <a:buNone/>
            </a:pPr>
            <a:r>
              <a:rPr lang="nb-NO">
                <a:ea typeface="+mn-lt"/>
                <a:cs typeface="+mn-lt"/>
              </a:rPr>
              <a:t>48 timer forberedelse med lærer. </a:t>
            </a:r>
            <a:endParaRPr lang="nb-NO"/>
          </a:p>
          <a:p>
            <a:pPr marL="215900" indent="-215900">
              <a:buNone/>
            </a:pPr>
            <a:r>
              <a:rPr lang="nb-NO">
                <a:ea typeface="+mn-lt"/>
                <a:cs typeface="+mn-lt"/>
              </a:rPr>
              <a:t>En dags praktisk eksamen. </a:t>
            </a:r>
            <a:endParaRPr lang="nb-NO"/>
          </a:p>
          <a:p>
            <a:pPr marL="215900" indent="-215900">
              <a:buNone/>
            </a:pPr>
            <a:r>
              <a:rPr lang="nb-NO" u="sng"/>
              <a:t>Tidspunkt</a:t>
            </a:r>
            <a:r>
              <a:rPr lang="nb-NO">
                <a:ea typeface="+mn-lt"/>
                <a:cs typeface="+mn-lt"/>
              </a:rPr>
              <a:t>:</a:t>
            </a:r>
            <a:endParaRPr lang="nb-NO"/>
          </a:p>
          <a:p>
            <a:pPr marL="215900" indent="-215900">
              <a:buNone/>
            </a:pPr>
            <a:r>
              <a:rPr lang="nb-NO">
                <a:ea typeface="+mn-lt"/>
                <a:cs typeface="+mn-lt"/>
              </a:rPr>
              <a:t>Fra 25. mai – 15. juni.</a:t>
            </a: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2615EB-6C3E-0E4E-EFB7-54371D4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D78AEB-4D21-02D3-64F2-A5F7E8D5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35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FCD1-50AE-B62A-6775-BDD871938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64EA0C-F913-C3FE-368C-B174CA6301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Erasmus+, opplæring og praksis i Europa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9911E-6434-7308-45AA-DDECD2F58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74384"/>
            <a:ext cx="9469438" cy="471844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395605" lvl="1" indent="0">
              <a:buClr>
                <a:srgbClr val="2A2859"/>
              </a:buClr>
              <a:buNone/>
            </a:pPr>
            <a:r>
              <a:rPr lang="nb-NO" sz="1800"/>
              <a:t>Etterstad </a:t>
            </a:r>
            <a:r>
              <a:rPr lang="nb-NO" sz="1800" err="1"/>
              <a:t>vgs</a:t>
            </a:r>
            <a:r>
              <a:rPr lang="nb-NO" sz="1800"/>
              <a:t> er en de skolene i Oslo </a:t>
            </a:r>
            <a:endParaRPr lang="en-US" sz="1800"/>
          </a:p>
          <a:p>
            <a:pPr marL="395605" lvl="1" indent="0">
              <a:buClr>
                <a:srgbClr val="2A2859"/>
              </a:buClr>
              <a:buNone/>
            </a:pPr>
            <a:r>
              <a:rPr lang="nb-NO" sz="1800"/>
              <a:t>som sender flest elever på slike opphold</a:t>
            </a:r>
          </a:p>
          <a:p>
            <a:pPr marL="395605" lvl="1" indent="0">
              <a:buNone/>
            </a:pPr>
            <a:endParaRPr lang="nb-NO" sz="1800"/>
          </a:p>
          <a:p>
            <a:pPr marL="395605" lvl="1" indent="0">
              <a:buClr>
                <a:srgbClr val="2A2859"/>
              </a:buClr>
              <a:buNone/>
            </a:pPr>
            <a:r>
              <a:rPr lang="nb-NO" sz="1800"/>
              <a:t>Elevene får prøve eget yrke i nye miljø</a:t>
            </a:r>
          </a:p>
          <a:p>
            <a:pPr marL="395605" lvl="1" indent="0">
              <a:buNone/>
            </a:pPr>
            <a:endParaRPr lang="nb-NO" sz="1800"/>
          </a:p>
          <a:p>
            <a:pPr marL="395605" lvl="1" indent="0">
              <a:buClr>
                <a:srgbClr val="2A2859"/>
              </a:buClr>
              <a:buNone/>
            </a:pPr>
            <a:r>
              <a:rPr lang="nb-NO" sz="1800"/>
              <a:t>Nye venner, nettverk og karrieremuligheter</a:t>
            </a:r>
          </a:p>
          <a:p>
            <a:pPr marL="395605" lvl="1" indent="0">
              <a:buNone/>
            </a:pPr>
            <a:endParaRPr lang="nb-NO" sz="1800"/>
          </a:p>
          <a:p>
            <a:pPr marL="395605" lvl="1" indent="0">
              <a:buClr>
                <a:srgbClr val="2A2859"/>
              </a:buClr>
              <a:buNone/>
            </a:pPr>
            <a:r>
              <a:rPr lang="nb-NO" sz="1800"/>
              <a:t>Alle kostnader er dekket av Erasmus+</a:t>
            </a:r>
          </a:p>
          <a:p>
            <a:pPr marL="395605" lvl="1" indent="0">
              <a:buNone/>
            </a:pPr>
            <a:endParaRPr lang="nb-NO" sz="1800"/>
          </a:p>
          <a:p>
            <a:pPr marL="395605" lvl="1" indent="0">
              <a:buClr>
                <a:srgbClr val="2A2859"/>
              </a:buClr>
              <a:buNone/>
            </a:pPr>
            <a:r>
              <a:rPr lang="nb-NO" sz="1800"/>
              <a:t>Skolens regelverk gjelder 24/7</a:t>
            </a:r>
          </a:p>
          <a:p>
            <a:pPr marL="395605" lvl="1" indent="0">
              <a:buNone/>
            </a:pPr>
            <a:endParaRPr lang="nb-NO" sz="1800"/>
          </a:p>
          <a:p>
            <a:pPr marL="395605" lvl="1" indent="0">
              <a:buClr>
                <a:srgbClr val="2A2859"/>
              </a:buClr>
              <a:buNone/>
            </a:pPr>
            <a:r>
              <a:rPr lang="nb-NO" sz="1800"/>
              <a:t>Etablert for RM og SSR, utvides til TEK og ED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82FEF4-86CB-6E2C-7E64-8422BBF6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A1D580C-D196-15C5-079C-463DF13A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pic>
        <p:nvPicPr>
          <p:cNvPr id="7" name="Plassholder for innhold 7" descr="Et bilde som inneholder klær, person, konstruksjon, gruppe&#10;&#10;KI-generert innhold kan være feil.">
            <a:extLst>
              <a:ext uri="{FF2B5EF4-FFF2-40B4-BE49-F238E27FC236}">
                <a16:creationId xmlns:a16="http://schemas.microsoft.com/office/drawing/2014/main" id="{0356E593-FAC5-27A9-D236-A4C19626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616" y="1862625"/>
            <a:ext cx="3996265" cy="25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917C1-58B3-0C8D-9E8D-C0434C71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8E537B-AD17-B8DE-ED9F-8D2D7D0A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66071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Etter endt foreldremøte, møtes vi i avdelingene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38A08B-B26F-E9BC-B119-01D33CCF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74384"/>
            <a:ext cx="9469438" cy="471844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395605" lvl="1" indent="0">
              <a:buClr>
                <a:srgbClr val="2A2859"/>
              </a:buClr>
              <a:buNone/>
            </a:pPr>
            <a:r>
              <a:rPr lang="nb-NO" sz="2800"/>
              <a:t>Elektro VG 1 – D 205</a:t>
            </a:r>
          </a:p>
          <a:p>
            <a:pPr marL="395605" lvl="1" indent="0">
              <a:buNone/>
            </a:pPr>
            <a:r>
              <a:rPr lang="nb-NO" sz="2800"/>
              <a:t>Elektro VG 2 – D 305</a:t>
            </a:r>
          </a:p>
          <a:p>
            <a:pPr marL="395605" lvl="1" indent="0">
              <a:buNone/>
            </a:pPr>
            <a:endParaRPr lang="nb-NO" sz="2800"/>
          </a:p>
          <a:p>
            <a:pPr marL="395605" lvl="1" indent="0">
              <a:buNone/>
            </a:pPr>
            <a:r>
              <a:rPr lang="nb-NO" sz="2800"/>
              <a:t>Salg, service og reiseliv VG 1 – Auditoriet</a:t>
            </a:r>
          </a:p>
          <a:p>
            <a:pPr marL="395605" lvl="1" indent="0">
              <a:buNone/>
            </a:pPr>
            <a:r>
              <a:rPr lang="nb-NO" sz="2800"/>
              <a:t>Salg, service og reiseliv VG 2 - D532</a:t>
            </a:r>
          </a:p>
          <a:p>
            <a:pPr marL="395605" lvl="1" indent="0">
              <a:buNone/>
            </a:pPr>
            <a:endParaRPr lang="nb-NO" sz="2800"/>
          </a:p>
          <a:p>
            <a:pPr marL="395605" lvl="1" indent="0">
              <a:buNone/>
            </a:pPr>
            <a:r>
              <a:rPr lang="nb-NO" sz="2800"/>
              <a:t>Restaurant og matfag – VG 1 – Restauranten</a:t>
            </a:r>
          </a:p>
          <a:p>
            <a:pPr marL="395605" lvl="1" indent="0">
              <a:buNone/>
            </a:pPr>
            <a:r>
              <a:rPr lang="nb-NO" sz="2800"/>
              <a:t>Restaurant og matfag – VG 2 – Klasserom blått kjøkken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B71CB3-E25F-DD30-8FD3-1955652F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40AA27-95CA-BB88-B7E6-B40D259E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41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40077C4-09A8-4F64-B012-5DF105F8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05.02.2026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CCEEE15-C99D-44A8-AF9C-C290AA33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ED74371-8430-4A3F-BB15-133A68075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26" y="7033"/>
            <a:ext cx="9693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630C66D6-2809-4D38-9BEC-8658BE52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37" y="579863"/>
            <a:ext cx="5400674" cy="14521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/>
              <a:t>Etterstad </a:t>
            </a:r>
            <a:r>
              <a:rPr lang="nb-NO" err="1"/>
              <a:t>vgs</a:t>
            </a:r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BEA48C43-8EC9-4E8F-8191-28B5BDCF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36" y="1466863"/>
            <a:ext cx="5400675" cy="428716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15900" indent="-215900">
              <a:buFont typeface="Arial"/>
              <a:buChar char="•"/>
            </a:pPr>
            <a:r>
              <a:rPr lang="nb-NO"/>
              <a:t>900 elever</a:t>
            </a:r>
            <a:endParaRPr lang="en-US"/>
          </a:p>
          <a:p>
            <a:pPr marL="215900" indent="-215900">
              <a:buFont typeface="Arial"/>
              <a:buChar char="•"/>
            </a:pPr>
            <a:r>
              <a:rPr lang="nb-NO"/>
              <a:t>140 ansatte</a:t>
            </a:r>
          </a:p>
          <a:p>
            <a:pPr marL="215900" indent="-215900">
              <a:buFont typeface="Arial"/>
              <a:buChar char="•"/>
            </a:pPr>
            <a:r>
              <a:rPr lang="nb-NO"/>
              <a:t>Våre utdanningstilbud:</a:t>
            </a:r>
          </a:p>
          <a:p>
            <a:pPr marL="215900" lvl="1" indent="0">
              <a:buNone/>
            </a:pPr>
            <a:r>
              <a:rPr lang="nb-NO"/>
              <a:t>   </a:t>
            </a:r>
            <a:r>
              <a:rPr lang="nb-NO" b="1"/>
              <a:t>Elektro- og datateknologi</a:t>
            </a:r>
          </a:p>
          <a:p>
            <a:pPr marL="215900" lvl="1" indent="0">
              <a:buNone/>
            </a:pPr>
            <a:r>
              <a:rPr lang="nb-NO" b="1"/>
              <a:t>   Teknologi- og industrifag</a:t>
            </a:r>
          </a:p>
          <a:p>
            <a:pPr marL="215900" lvl="1" indent="0">
              <a:buNone/>
            </a:pPr>
            <a:r>
              <a:rPr lang="nb-NO" b="1"/>
              <a:t>    Restaurant- og matfag </a:t>
            </a:r>
          </a:p>
          <a:p>
            <a:pPr marL="215900" lvl="1" indent="0">
              <a:buNone/>
            </a:pPr>
            <a:r>
              <a:rPr lang="nb-NO" b="1"/>
              <a:t>    Salg, service og reiseliv </a:t>
            </a:r>
          </a:p>
          <a:p>
            <a:pPr marL="215900" lvl="1" indent="0">
              <a:buNone/>
            </a:pPr>
            <a:r>
              <a:rPr lang="nb-NO" b="1"/>
              <a:t>    Påbygg  til generell studiekompetanse-</a:t>
            </a:r>
          </a:p>
          <a:p>
            <a:pPr marL="395605" lvl="1" indent="-179705"/>
            <a:endParaRPr lang="nb-NO"/>
          </a:p>
          <a:p>
            <a:pPr marL="0" indent="0">
              <a:buNone/>
            </a:pPr>
            <a:r>
              <a:rPr lang="nb-NO"/>
              <a:t>I påvente av nye verkstedlokaler er TEK lokalisert på Ullevål.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492C5D-BC11-46A6-8B70-775E64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F60279-F52E-4673-B9B1-C7DB6599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4A94F8-B54A-EBFB-58C3-1738D076EF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" b="11"/>
          <a:stretch/>
        </p:blipFill>
        <p:spPr>
          <a:xfrm>
            <a:off x="6091848" y="0"/>
            <a:ext cx="6089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CFB8F82F-2DCB-8438-81EC-18058BC969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b="1"/>
              <a:t>TEK-avdelingens Vg2-tilbud</a:t>
            </a:r>
            <a:r>
              <a:rPr lang="nb-NO"/>
              <a:t>!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C1F203EA-309D-A755-D6AD-A76A66C12A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sz="3600"/>
              <a:t>Industriteknikk (PIN)</a:t>
            </a:r>
          </a:p>
          <a:p>
            <a:r>
              <a:rPr lang="nb-NO" sz="3600"/>
              <a:t>Kjøretøy (KJT)</a:t>
            </a:r>
          </a:p>
          <a:p>
            <a:r>
              <a:rPr lang="nb-NO" sz="3600"/>
              <a:t>Transport- og logistikk (TOL)</a:t>
            </a:r>
          </a:p>
          <a:p>
            <a:r>
              <a:rPr lang="nb-NO" sz="3600"/>
              <a:t>Maritim (Matros og skipsmotormekaniker)</a:t>
            </a:r>
          </a:p>
          <a:p>
            <a:r>
              <a:rPr lang="nb-NO" sz="3600"/>
              <a:t>Lakk, karosseri og skade (KUBEN)</a:t>
            </a:r>
          </a:p>
          <a:p>
            <a:endParaRPr lang="nb-NO" sz="44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A12CBE-5973-0AD9-3FE5-547DE171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2AD1F4-526D-4E13-E393-E50FDBF0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18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E918-2A17-2807-6DD9-127D3CE0D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94D3A1C0-2C20-6CCB-EA95-93BBB4A6C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b="1"/>
              <a:t>RM-avdelingens Vg2-tilbud!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47C504FA-AC8D-9CFB-16F0-FF3D091273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15900" indent="-215900">
              <a:buChar char="•"/>
            </a:pPr>
            <a:r>
              <a:rPr lang="nb-NO" sz="3600"/>
              <a:t>Kokk og servitørfag</a:t>
            </a:r>
            <a:endParaRPr lang="en-US"/>
          </a:p>
          <a:p>
            <a:pPr marL="575945" lvl="2" indent="-179705">
              <a:buClr>
                <a:srgbClr val="FF8274"/>
              </a:buClr>
              <a:buFont typeface="Wingdings"/>
              <a:buChar char="§"/>
            </a:pPr>
            <a:r>
              <a:rPr lang="nb-NO" sz="3200"/>
              <a:t>Ferskvarehandler</a:t>
            </a:r>
            <a:endParaRPr lang="nb-NO"/>
          </a:p>
          <a:p>
            <a:pPr marL="575945" lvl="2" indent="-179705">
              <a:buClr>
                <a:srgbClr val="FF8274"/>
              </a:buClr>
              <a:buFont typeface="Wingdings"/>
              <a:buChar char="§"/>
            </a:pPr>
            <a:r>
              <a:rPr lang="nb-NO" sz="3200"/>
              <a:t>Ernæringskokk</a:t>
            </a:r>
            <a:endParaRPr lang="nb-NO"/>
          </a:p>
          <a:p>
            <a:pPr marL="396240" lvl="2" indent="0">
              <a:buFont typeface="Wingdings" pitchFamily="2" charset="2"/>
              <a:buNone/>
            </a:pPr>
            <a:endParaRPr lang="nb-NO" sz="3200"/>
          </a:p>
          <a:p>
            <a:pPr marL="215900" indent="-215900">
              <a:buChar char="•"/>
            </a:pPr>
            <a:r>
              <a:rPr lang="nb-NO" sz="3600"/>
              <a:t>Baker og konditor</a:t>
            </a:r>
            <a:endParaRPr lang="nb-NO"/>
          </a:p>
          <a:p>
            <a:pPr marL="575945" lvl="2" indent="-215900">
              <a:buClr>
                <a:srgbClr val="FF8274"/>
              </a:buClr>
              <a:buFont typeface="Wingdings"/>
              <a:buChar char="§"/>
            </a:pPr>
            <a:r>
              <a:rPr lang="nb-NO" sz="3200"/>
              <a:t>Ferskvarehandler</a:t>
            </a:r>
          </a:p>
          <a:p>
            <a:pPr marL="0" indent="0">
              <a:buNone/>
            </a:pPr>
            <a:endParaRPr lang="nb-NO" sz="3600"/>
          </a:p>
          <a:p>
            <a:pPr marL="0" indent="0">
              <a:buNone/>
            </a:pPr>
            <a:endParaRPr lang="nb-NO" sz="3600"/>
          </a:p>
          <a:p>
            <a:pPr marL="215900" indent="-215900"/>
            <a:endParaRPr lang="nb-NO" sz="3600"/>
          </a:p>
          <a:p>
            <a:pPr marL="215900" indent="-215900"/>
            <a:endParaRPr lang="nb-NO" sz="44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E17379-CAE2-36BC-5CD1-E765DBA8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5490FC-C360-BEC0-DFD7-1807FFE2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70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B886B-259A-7564-F31F-E6EF7BBA4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6778D5A3-E7BC-8A92-8037-1A9DBECA4D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b="1"/>
              <a:t>SSR-avdelingens Vg2-tilbud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5FB1D962-36FA-71E5-C03D-1CF1600D9C9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15900" indent="-215900"/>
            <a:r>
              <a:rPr lang="nb-NO" sz="3600"/>
              <a:t>Salg, service og reiseliv</a:t>
            </a:r>
          </a:p>
          <a:p>
            <a:pPr marL="0" indent="0">
              <a:buNone/>
            </a:pPr>
            <a:endParaRPr lang="nb-NO" sz="3600"/>
          </a:p>
          <a:p>
            <a:pPr marL="0" indent="0">
              <a:buNone/>
            </a:pPr>
            <a:r>
              <a:rPr lang="nb-NO" sz="3600"/>
              <a:t>(tidligere to Vg2-løp, nå nytt felles Vg2-tilbud fra 2026)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017903-B4D7-E8EE-1824-EF253056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A6B09C-9DF5-327B-B493-0CF50953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71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D9D7-A78C-BD05-B086-1611EDD1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58225C77-D91E-494A-CEDC-2DA8B6C3E3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b="1"/>
              <a:t>ED-avdelingens Vg2-tilbud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BA3CD569-2263-9C16-08EF-9AD88327644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15900" indent="-215900"/>
            <a:r>
              <a:rPr lang="nb-NO" sz="3600"/>
              <a:t>Datateknologi og elektronikk</a:t>
            </a:r>
          </a:p>
          <a:p>
            <a:pPr marL="215900" indent="-215900"/>
            <a:r>
              <a:rPr lang="nb-NO" sz="3600" err="1"/>
              <a:t>Elenergi</a:t>
            </a:r>
            <a:r>
              <a:rPr lang="nb-NO" sz="3600"/>
              <a:t> og ekom</a:t>
            </a:r>
          </a:p>
          <a:p>
            <a:pPr marL="215900" indent="-215900"/>
            <a:endParaRPr lang="nb-NO" sz="3600"/>
          </a:p>
          <a:p>
            <a:pPr marL="215900" indent="-215900"/>
            <a:endParaRPr lang="nb-NO" sz="3600"/>
          </a:p>
          <a:p>
            <a:pPr marL="0" indent="0">
              <a:buNone/>
            </a:pPr>
            <a:endParaRPr lang="nb-NO" sz="3600"/>
          </a:p>
          <a:p>
            <a:pPr marL="0" indent="0">
              <a:buNone/>
            </a:pPr>
            <a:endParaRPr lang="nb-NO" sz="36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BCC69A-B54A-5D35-CDAB-6E0D5000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4057D7-6F25-E7B3-4836-BA2C4B38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9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EB55F1-F69E-12DE-4C5B-1A5EECEC4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2"/>
          <a:stretch/>
        </p:blipFill>
        <p:spPr>
          <a:xfrm>
            <a:off x="20" y="10"/>
            <a:ext cx="12193180" cy="685799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noFill/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F5D8093D-D55F-A134-73E6-D1CD7F4B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5" y="0"/>
            <a:ext cx="5073650" cy="4060824"/>
          </a:xfrm>
        </p:spPr>
        <p:txBody>
          <a:bodyPr/>
          <a:lstStyle/>
          <a:p>
            <a:r>
              <a:rPr lang="en-US" err="1"/>
              <a:t>Søknadsfrist</a:t>
            </a:r>
            <a:r>
              <a:rPr lang="en-US"/>
              <a:t> for å </a:t>
            </a:r>
            <a:r>
              <a:rPr lang="en-US" err="1"/>
              <a:t>søke</a:t>
            </a:r>
            <a:r>
              <a:rPr lang="en-US"/>
              <a:t> Vg2 (for Vg1-elever) er </a:t>
            </a:r>
            <a:r>
              <a:rPr lang="en-US" b="1"/>
              <a:t>1. mars</a:t>
            </a:r>
          </a:p>
        </p:txBody>
      </p:sp>
      <p:sp>
        <p:nvSpPr>
          <p:cNvPr id="17" name="Subtitle 5">
            <a:extLst>
              <a:ext uri="{FF2B5EF4-FFF2-40B4-BE49-F238E27FC236}">
                <a16:creationId xmlns:a16="http://schemas.microsoft.com/office/drawing/2014/main" id="{82BD5E99-5D59-7BCB-7308-D60B6B404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174" y="3757354"/>
            <a:ext cx="4899487" cy="2335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Elever</a:t>
            </a:r>
            <a:r>
              <a:rPr lang="en-US" sz="2000"/>
              <a:t> </a:t>
            </a:r>
            <a:r>
              <a:rPr lang="en-US" sz="2000" err="1"/>
              <a:t>må</a:t>
            </a:r>
            <a:r>
              <a:rPr lang="en-US" sz="2000"/>
              <a:t> ha </a:t>
            </a:r>
            <a:r>
              <a:rPr lang="en-US" sz="2000" err="1"/>
              <a:t>minID</a:t>
            </a:r>
            <a:r>
              <a:rPr lang="en-US" sz="2000"/>
              <a:t> </a:t>
            </a:r>
            <a:r>
              <a:rPr lang="en-US" sz="2000" err="1"/>
              <a:t>eller</a:t>
            </a:r>
            <a:r>
              <a:rPr lang="en-US" sz="2000"/>
              <a:t> </a:t>
            </a:r>
            <a:r>
              <a:rPr lang="en-US" sz="2000" err="1"/>
              <a:t>bankID</a:t>
            </a:r>
            <a:r>
              <a:rPr lang="en-US" sz="20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Rådgiver</a:t>
            </a:r>
            <a:r>
              <a:rPr lang="en-US" sz="2000"/>
              <a:t> </a:t>
            </a:r>
            <a:r>
              <a:rPr lang="en-US" sz="2000" err="1"/>
              <a:t>kan</a:t>
            </a:r>
            <a:r>
              <a:rPr lang="en-US" sz="2000"/>
              <a:t> hjelpe </a:t>
            </a:r>
            <a:r>
              <a:rPr lang="en-US" sz="2000" err="1"/>
              <a:t>til</a:t>
            </a:r>
            <a:r>
              <a:rPr lang="en-US" sz="2000"/>
              <a:t> med </a:t>
            </a:r>
            <a:r>
              <a:rPr lang="en-US" sz="2000" err="1"/>
              <a:t>innsøkningen</a:t>
            </a:r>
            <a:r>
              <a:rPr lang="en-US" sz="20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Foresatte</a:t>
            </a:r>
            <a:r>
              <a:rPr lang="en-US" sz="2000"/>
              <a:t> </a:t>
            </a:r>
            <a:r>
              <a:rPr lang="en-US" sz="2000" err="1"/>
              <a:t>bør</a:t>
            </a:r>
            <a:r>
              <a:rPr lang="en-US" sz="2000"/>
              <a:t> </a:t>
            </a:r>
            <a:r>
              <a:rPr lang="en-US" sz="2000" err="1"/>
              <a:t>etterspørre</a:t>
            </a:r>
            <a:r>
              <a:rPr lang="en-US" sz="2000"/>
              <a:t> om eleven </a:t>
            </a:r>
            <a:r>
              <a:rPr lang="en-US" sz="2000" err="1"/>
              <a:t>har</a:t>
            </a:r>
            <a:r>
              <a:rPr lang="en-US" sz="2000"/>
              <a:t> </a:t>
            </a:r>
            <a:r>
              <a:rPr lang="en-US" sz="2000" err="1"/>
              <a:t>søkt</a:t>
            </a:r>
            <a:r>
              <a:rPr lang="en-US" sz="2000"/>
              <a:t>.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B3D816-4E8E-4FCE-99DB-C19320DC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DACB5AB-EE98-7240-B90A-DDEECBA67681}" type="datetime1">
              <a:rPr lang="nb-NO" smtClean="0"/>
              <a:pPr>
                <a:spcAft>
                  <a:spcPts val="600"/>
                </a:spcAft>
              </a:pPr>
              <a:t>05.02.2026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5206E99-D36F-4B72-9002-E06E7CB0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6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123E2A-19DC-2D68-8CC1-4D1506CB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88" b="25967"/>
          <a:stretch/>
        </p:blipFill>
        <p:spPr>
          <a:xfrm>
            <a:off x="-3765" y="53582"/>
            <a:ext cx="12193180" cy="685799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noFill/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E2D3C456-841B-082F-4645-998F368E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5" y="0"/>
            <a:ext cx="5073650" cy="3295649"/>
          </a:xfrm>
        </p:spPr>
        <p:txBody>
          <a:bodyPr/>
          <a:lstStyle/>
          <a:p>
            <a:r>
              <a:rPr lang="en-US" err="1"/>
              <a:t>Hva</a:t>
            </a:r>
            <a:r>
              <a:rPr lang="en-US"/>
              <a:t> er </a:t>
            </a:r>
            <a:r>
              <a:rPr lang="en-US" err="1"/>
              <a:t>kravet</a:t>
            </a:r>
            <a:r>
              <a:rPr lang="en-US"/>
              <a:t> for å </a:t>
            </a:r>
            <a:r>
              <a:rPr lang="en-US" err="1"/>
              <a:t>komme</a:t>
            </a:r>
            <a:r>
              <a:rPr lang="en-US"/>
              <a:t> inn </a:t>
            </a:r>
            <a:r>
              <a:rPr lang="en-US" err="1"/>
              <a:t>på</a:t>
            </a:r>
            <a:r>
              <a:rPr lang="en-US"/>
              <a:t> Vg2?</a:t>
            </a:r>
          </a:p>
        </p:txBody>
      </p:sp>
      <p:sp>
        <p:nvSpPr>
          <p:cNvPr id="16" name="Subtitle 5">
            <a:extLst>
              <a:ext uri="{FF2B5EF4-FFF2-40B4-BE49-F238E27FC236}">
                <a16:creationId xmlns:a16="http://schemas.microsoft.com/office/drawing/2014/main" id="{CA5069DA-4991-3C66-AFB7-5D985D8F7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507" y="485165"/>
            <a:ext cx="5229225" cy="5559160"/>
          </a:xfrm>
        </p:spPr>
        <p:txBody>
          <a:bodyPr>
            <a:normAutofit/>
          </a:bodyPr>
          <a:lstStyle/>
          <a:p>
            <a:pPr algn="l"/>
            <a:r>
              <a:rPr lang="nn-NO" sz="2000" b="1" i="0">
                <a:effectLst/>
                <a:latin typeface="Helvetica Neue"/>
              </a:rPr>
              <a:t>§ 6-28.</a:t>
            </a:r>
            <a:r>
              <a:rPr lang="nn-NO" sz="2000" b="1" i="1">
                <a:effectLst/>
                <a:latin typeface="Helvetica Neue"/>
              </a:rPr>
              <a:t>Vilkår for inntak til Vg2 og Vg3</a:t>
            </a:r>
            <a:endParaRPr lang="nn-NO" sz="2000" b="0" i="0">
              <a:effectLst/>
              <a:latin typeface="Helvetica Neue"/>
            </a:endParaRPr>
          </a:p>
          <a:p>
            <a:pPr algn="l"/>
            <a:r>
              <a:rPr lang="nn-NO" sz="2000" b="0" i="0">
                <a:effectLst/>
                <a:latin typeface="Helvetica Neue"/>
              </a:rPr>
              <a:t>Vilkåra for inntak til Vg2 er at søkjaren har bestått i alle dei faga som er fastsette i læreplanverket for utdanningsprogrammet på Vg1, også dei faga der det ikkje skal setjast ein standpunktkarakter. </a:t>
            </a:r>
          </a:p>
          <a:p>
            <a:pPr algn="l"/>
            <a:endParaRPr lang="nn-NO" sz="2000">
              <a:latin typeface="Helvetica Neue"/>
            </a:endParaRPr>
          </a:p>
          <a:p>
            <a:pPr algn="l"/>
            <a:r>
              <a:rPr lang="nn-NO" sz="2000" b="1" i="0">
                <a:effectLst/>
                <a:latin typeface="Helvetica Neue"/>
              </a:rPr>
              <a:t>Oslo-</a:t>
            </a:r>
            <a:r>
              <a:rPr lang="nn-NO" sz="2000" b="1" i="0" err="1">
                <a:effectLst/>
                <a:latin typeface="Helvetica Neue"/>
              </a:rPr>
              <a:t>presiseringer</a:t>
            </a:r>
            <a:r>
              <a:rPr lang="nn-NO" sz="2000" b="1" i="0">
                <a:effectLst/>
                <a:latin typeface="Helvetica Neue"/>
              </a:rPr>
              <a:t>:</a:t>
            </a:r>
          </a:p>
          <a:p>
            <a:pPr algn="l"/>
            <a:r>
              <a:rPr lang="nn-NO" sz="2000">
                <a:latin typeface="Helvetica Neue"/>
              </a:rPr>
              <a:t>Eleven kan ha stryk i </a:t>
            </a:r>
            <a:r>
              <a:rPr lang="nn-NO" sz="2000" err="1">
                <a:latin typeface="Helvetica Neue"/>
              </a:rPr>
              <a:t>ett</a:t>
            </a:r>
            <a:r>
              <a:rPr lang="nn-NO" sz="2000">
                <a:latin typeface="Helvetica Neue"/>
              </a:rPr>
              <a:t> fag – enten fellesfag eller programfag. Det kan </a:t>
            </a:r>
            <a:r>
              <a:rPr lang="nn-NO" sz="2000" err="1">
                <a:latin typeface="Helvetica Neue"/>
              </a:rPr>
              <a:t>ikke</a:t>
            </a:r>
            <a:r>
              <a:rPr lang="nn-NO" sz="2000">
                <a:latin typeface="Helvetica Neue"/>
              </a:rPr>
              <a:t> være stryk i faget YFF.</a:t>
            </a:r>
          </a:p>
          <a:p>
            <a:pPr algn="l"/>
            <a:endParaRPr lang="nn-NO" sz="2000">
              <a:latin typeface="Helvetica Neue"/>
            </a:endParaRPr>
          </a:p>
          <a:p>
            <a:pPr algn="l"/>
            <a:r>
              <a:rPr lang="nn-NO" sz="2000" b="0" i="0">
                <a:effectLst/>
                <a:latin typeface="Helvetica Neue"/>
              </a:rPr>
              <a:t>Skole og inntakskontor er i dialog om en elev med stryk bør </a:t>
            </a:r>
            <a:r>
              <a:rPr lang="nn-NO" sz="2000" b="0" i="0" err="1">
                <a:effectLst/>
                <a:latin typeface="Helvetica Neue"/>
              </a:rPr>
              <a:t>flyttes</a:t>
            </a:r>
            <a:r>
              <a:rPr lang="nn-NO" sz="2000" b="0" i="0">
                <a:effectLst/>
                <a:latin typeface="Helvetica Neue"/>
              </a:rPr>
              <a:t> opp.</a:t>
            </a:r>
          </a:p>
          <a:p>
            <a:pPr algn="l"/>
            <a:r>
              <a:rPr lang="nn-NO" sz="2000" b="0" i="0">
                <a:effectLst/>
                <a:latin typeface="Helvetica Neue"/>
              </a:rPr>
              <a:t>Elever med stryk i mange fag blir anbefalt å gå skoleåret om igjen.</a:t>
            </a:r>
          </a:p>
          <a:p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108772-407A-4B17-BE6B-7222AC1F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641A862-612A-7D45-A0ED-07030570FC13}" type="datetime1">
              <a:rPr lang="nb-NO" smtClean="0"/>
              <a:pPr>
                <a:spcAft>
                  <a:spcPts val="600"/>
                </a:spcAft>
              </a:pPr>
              <a:t>05.02.2026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8BA31A-8B58-447A-9183-F93014BD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5F79642-8F40-3115-04E5-EC3FE6A6F1F4}"/>
              </a:ext>
            </a:extLst>
          </p:cNvPr>
          <p:cNvSpPr txBox="1"/>
          <p:nvPr/>
        </p:nvSpPr>
        <p:spPr>
          <a:xfrm>
            <a:off x="1019175" y="3890356"/>
            <a:ext cx="413471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nb-NO" sz="2000" b="1"/>
              <a:t>1 – betyr stryk</a:t>
            </a:r>
          </a:p>
          <a:p>
            <a:pPr algn="l"/>
            <a:r>
              <a:rPr lang="nb-NO" sz="2000" b="1"/>
              <a:t>IV – ikke vurdering i faget – </a:t>
            </a:r>
            <a:r>
              <a:rPr lang="nb-NO" sz="2000" b="1" err="1"/>
              <a:t>dvs</a:t>
            </a:r>
            <a:r>
              <a:rPr lang="nb-NO" sz="2000" b="1"/>
              <a:t> stryk</a:t>
            </a:r>
          </a:p>
        </p:txBody>
      </p:sp>
    </p:spTree>
    <p:extLst>
      <p:ext uri="{BB962C8B-B14F-4D97-AF65-F5344CB8AC3E}">
        <p14:creationId xmlns:p14="http://schemas.microsoft.com/office/powerpoint/2010/main" val="367739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F96D0748-D867-4D23-95C4-594BCB45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5400675" cy="1311999"/>
          </a:xfrm>
        </p:spPr>
        <p:txBody>
          <a:bodyPr anchor="t">
            <a:normAutofit/>
          </a:bodyPr>
          <a:lstStyle/>
          <a:p>
            <a:r>
              <a:rPr lang="nb-NO" b="1"/>
              <a:t>Søke læreplass fra Vg2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6BE8BDC-87BB-0D91-BAF5-E2DE510DD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607774"/>
            <a:ext cx="5400675" cy="4335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Registrere en søknad om læreplass på www.vigo.no</a:t>
            </a:r>
            <a:r>
              <a:rPr lang="nb-NO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Som hovedregel må man registrere søknaden innen 1. mars det året du ønsker å starte som lærling.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Søk direkte til godkjente lærebedrifter i tillegg til å registrere deg på Vigo.no</a:t>
            </a: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Kontakt bedrifter og opplæringskontor ved personlig fremmøte, eller telefon. Ta med deg eller send skriftlig søknad og CV.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Finn lærebedrifter.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Å søke læreplass er som å søke en vanlig jobb.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683E4C6-AC17-9561-E896-F5BFE79B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766B14-D201-5E43-92B4-5BFC4FDF65D3}" type="datetime1">
              <a:rPr lang="nb-NO" smtClean="0"/>
              <a:pPr>
                <a:spcAft>
                  <a:spcPts val="600"/>
                </a:spcAft>
              </a:pPr>
              <a:t>05.02.2026</a:t>
            </a:fld>
            <a:endParaRPr lang="nb-NO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33CB4E5D-EDAA-3AC7-E5C2-07F19865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pic>
        <p:nvPicPr>
          <p:cNvPr id="12" name="Picture 11" descr="Forstørrelses glass og spørsmåls tegn">
            <a:extLst>
              <a:ext uri="{FF2B5EF4-FFF2-40B4-BE49-F238E27FC236}">
                <a16:creationId xmlns:a16="http://schemas.microsoft.com/office/drawing/2014/main" id="{73F76B04-87CD-805A-2A43-8F0A36D76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7" r="20662"/>
          <a:stretch/>
        </p:blipFill>
        <p:spPr>
          <a:xfrm>
            <a:off x="6091200" y="10"/>
            <a:ext cx="6091200" cy="6857990"/>
          </a:xfrm>
          <a:prstGeom prst="rect">
            <a:avLst/>
          </a:prstGeom>
          <a:noFill/>
        </p:spPr>
      </p:pic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C8A64708-66CD-48FF-8095-90D37D59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641A862-612A-7D45-A0ED-07030570FC13}" type="datetime1">
              <a:rPr lang="nb-NO" smtClean="0"/>
              <a:pPr>
                <a:spcAft>
                  <a:spcPts val="600"/>
                </a:spcAft>
              </a:pPr>
              <a:t>05.02.2026</a:t>
            </a:fld>
            <a:endParaRPr lang="nb-NO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2EC78CF8-179F-4E92-9546-4E12BAAD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890658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gu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gul.pptx" id="{994869EE-91C0-4305-B0B8-F88398A1571B}" vid="{90F1424E-9A91-442D-99CE-ACE18C5EBC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91ed55-dd4b-4334-873a-5177bada3f06">
      <Terms xmlns="http://schemas.microsoft.com/office/infopath/2007/PartnerControls"/>
    </lcf76f155ced4ddcb4097134ff3c332f>
    <TaxCatchAll xmlns="f240c425-d64f-4a19-9d4f-4fd91119d8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DAFFDDA357B84ABDEFA63A2F1EE5BE" ma:contentTypeVersion="18" ma:contentTypeDescription="Opprett et nytt dokument." ma:contentTypeScope="" ma:versionID="c8f6d51b76b1441748ba68ee0ae15910">
  <xsd:schema xmlns:xsd="http://www.w3.org/2001/XMLSchema" xmlns:xs="http://www.w3.org/2001/XMLSchema" xmlns:p="http://schemas.microsoft.com/office/2006/metadata/properties" xmlns:ns2="ec91ed55-dd4b-4334-873a-5177bada3f06" xmlns:ns3="f240c425-d64f-4a19-9d4f-4fd91119d8f8" targetNamespace="http://schemas.microsoft.com/office/2006/metadata/properties" ma:root="true" ma:fieldsID="1c08e4b17a06686a59c548cda354d97d" ns2:_="" ns3:_="">
    <xsd:import namespace="ec91ed55-dd4b-4334-873a-5177bada3f06"/>
    <xsd:import namespace="f240c425-d64f-4a19-9d4f-4fd91119d8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1ed55-dd4b-4334-873a-5177bada3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0c425-d64f-4a19-9d4f-4fd91119d8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4253c5-d959-4c9d-bd30-da4571d961eb}" ma:internalName="TaxCatchAll" ma:showField="CatchAllData" ma:web="f240c425-d64f-4a19-9d4f-4fd91119d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6E23D-47AE-49DE-B0A8-EE0506B3FC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3CE9E7-A87C-498B-B231-3FE46D3D4CDE}">
  <ds:schemaRefs>
    <ds:schemaRef ds:uri="68c98703-1d04-413e-acc9-8100fd52f958"/>
    <ds:schemaRef ds:uri="8f83af95-763a-4dc2-b632-82fd6c1114c5"/>
    <ds:schemaRef ds:uri="ec91ed55-dd4b-4334-873a-5177bada3f06"/>
    <ds:schemaRef ds:uri="f240c425-d64f-4a19-9d4f-4fd91119d8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99F209-B640-4107-966C-12F0BE5F70F5}">
  <ds:schemaRefs>
    <ds:schemaRef ds:uri="ec91ed55-dd4b-4334-873a-5177bada3f06"/>
    <ds:schemaRef ds:uri="f240c425-d64f-4a19-9d4f-4fd91119d8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Oslo_2019-enkel_gul</Template>
  <TotalTime>0</TotalTime>
  <Words>1118</Words>
  <Application>Microsoft Office PowerPoint</Application>
  <PresentationFormat>Widescreen</PresentationFormat>
  <Paragraphs>175</Paragraphs>
  <Slides>19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Arial</vt:lpstr>
      <vt:lpstr>Wingdings</vt:lpstr>
      <vt:lpstr>Oslo Sans Office</vt:lpstr>
      <vt:lpstr>Helvetica Neue</vt:lpstr>
      <vt:lpstr>Arial</vt:lpstr>
      <vt:lpstr>Roboto</vt:lpstr>
      <vt:lpstr>Calibri</vt:lpstr>
      <vt:lpstr>Oslo_2019_enkel_gul</vt:lpstr>
      <vt:lpstr>Velkommen til foreldremøte Etterstad vgs  4. februar 2026</vt:lpstr>
      <vt:lpstr>Etterstad vgs</vt:lpstr>
      <vt:lpstr>TEK-avdelingens Vg2-tilbud!</vt:lpstr>
      <vt:lpstr>RM-avdelingens Vg2-tilbud!</vt:lpstr>
      <vt:lpstr>SSR-avdelingens Vg2-tilbud</vt:lpstr>
      <vt:lpstr>ED-avdelingens Vg2-tilbud</vt:lpstr>
      <vt:lpstr>Søknadsfrist for å søke Vg2 (for Vg1-elever) er 1. mars</vt:lpstr>
      <vt:lpstr>Hva er kravet for å komme inn på Vg2?</vt:lpstr>
      <vt:lpstr>Søke læreplass fra Vg2</vt:lpstr>
      <vt:lpstr>Hvilken rolle har skolen i søkningen mot læreplass?</vt:lpstr>
      <vt:lpstr>Hva  legger bedrifter mest vekt på når de skal ansette en lærling?</vt:lpstr>
      <vt:lpstr>PowerPoint-presentasjon</vt:lpstr>
      <vt:lpstr>Hva tjener en lærling?</vt:lpstr>
      <vt:lpstr>Fravær  </vt:lpstr>
      <vt:lpstr>Eksamen vår 2026 (eksamensdatoer blir lagt ut i kalenderen på hjemmesiden i løpet av mars)</vt:lpstr>
      <vt:lpstr>TVERRFAGLIG EKSAMEN I YRKESFAG VG2</vt:lpstr>
      <vt:lpstr>Erasmus+, opplæring og praksis i Europa</vt:lpstr>
      <vt:lpstr>Etter endt foreldremøte, møtes vi i avdelingene</vt:lpstr>
      <vt:lpstr>PowerPoint-presentasjon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Elin Stavrum</dc:creator>
  <cp:lastModifiedBy>Trond Ketil Geving</cp:lastModifiedBy>
  <cp:revision>3</cp:revision>
  <cp:lastPrinted>2025-02-05T11:02:09Z</cp:lastPrinted>
  <dcterms:created xsi:type="dcterms:W3CDTF">2022-02-08T07:21:19Z</dcterms:created>
  <dcterms:modified xsi:type="dcterms:W3CDTF">2026-02-05T13:46:37Z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0x0101004EDAFFDDA357B84ABDEFA63A2F1EE5BE</vt:lpwstr>
  </property>
  <property fmtid="{D5CDD505-2E9C-101B-9397-08002B2CF9AE}" pid="3" name="MediaServiceImageTags">
    <vt:lpwstr/>
  </property>
</Properties>
</file>